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71" r:id="rId6"/>
    <p:sldId id="272" r:id="rId7"/>
    <p:sldId id="264" r:id="rId8"/>
    <p:sldId id="266" r:id="rId9"/>
    <p:sldId id="267" r:id="rId10"/>
    <p:sldId id="268" r:id="rId11"/>
    <p:sldId id="269" r:id="rId12"/>
    <p:sldId id="260" r:id="rId13"/>
    <p:sldId id="26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721" autoAdjust="0"/>
  </p:normalViewPr>
  <p:slideViewPr>
    <p:cSldViewPr>
      <p:cViewPr varScale="1">
        <p:scale>
          <a:sx n="96" d="100"/>
          <a:sy n="96" d="100"/>
        </p:scale>
        <p:origin x="203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C9BB3-18D2-4E69-979E-65CF9616EB04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46ADC4-3619-4B22-8CD5-384F9714ED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46ADC4-3619-4B22-8CD5-384F9714EDF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46ADC4-3619-4B22-8CD5-384F9714EDF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46ADC4-3619-4B22-8CD5-384F9714EDF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46ADC4-3619-4B22-8CD5-384F9714EDF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46ADC4-3619-4B22-8CD5-384F9714EDF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46ADC4-3619-4B22-8CD5-384F9714EDF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46ADC4-3619-4B22-8CD5-384F9714EDF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46ADC4-3619-4B22-8CD5-384F9714EDF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46ADC4-3619-4B22-8CD5-384F9714EDFA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46ADC4-3619-4B22-8CD5-384F9714EDF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428868"/>
            <a:ext cx="8358246" cy="1171582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Участие женщин России в </a:t>
            </a:r>
            <a:r>
              <a:rPr lang="en-US" sz="2800" b="1" dirty="0" smtClean="0"/>
              <a:t>STEM</a:t>
            </a:r>
            <a:r>
              <a:rPr lang="ru-RU" sz="2800" b="1" dirty="0" smtClean="0"/>
              <a:t>-бизнесе </a:t>
            </a:r>
            <a:br>
              <a:rPr lang="ru-RU" sz="2800" b="1" dirty="0" smtClean="0"/>
            </a:br>
            <a:r>
              <a:rPr lang="ru-RU" sz="2800" b="1" dirty="0" smtClean="0"/>
              <a:t>(на примере г.Москвы и республики Башкортостан)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3571876"/>
            <a:ext cx="7786742" cy="2643206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Автор: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Кандидат экономических наук,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Старший преподаватель кафедры народонаселения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Экономического факультета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МГУ имени М.В.Ломоносова</a:t>
            </a:r>
          </a:p>
          <a:p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Айсылу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Амировна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Илимбетова</a:t>
            </a:r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E-mail: akkosh@inbox.ru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icture 2" descr="https://i.ytimg.com/vi/_S03LpZjFI0/maxresdefault.jpg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3214678" y="357166"/>
            <a:ext cx="3071834" cy="23038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Раздел M. Деятельность профессиональная, научная и техническая 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357298"/>
          <a:ext cx="8072493" cy="485356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286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3984">
                <a:tc>
                  <a:txBody>
                    <a:bodyPr/>
                    <a:lstStyle/>
                    <a:p>
                      <a:pPr marL="180000" lvl="1" algn="l" fontAlgn="b"/>
                      <a:r>
                        <a:rPr lang="ru-RU" sz="2000" b="0" u="none" strike="noStrike" dirty="0">
                          <a:solidFill>
                            <a:srgbClr val="FF0000"/>
                          </a:solidFill>
                        </a:rPr>
                        <a:t>69 Деятельность в области права и бухгалтерского учета</a:t>
                      </a:r>
                      <a:endParaRPr lang="ru-RU" sz="20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/>
                        <a:t>2,12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/>
                        <a:t>1,28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2469">
                <a:tc>
                  <a:txBody>
                    <a:bodyPr/>
                    <a:lstStyle/>
                    <a:p>
                      <a:pPr marL="180000" lvl="1" algn="l" fontAlgn="b"/>
                      <a:r>
                        <a:rPr lang="ru-RU" sz="2000" b="0" u="none" strike="noStrike" dirty="0">
                          <a:solidFill>
                            <a:srgbClr val="FF0000"/>
                          </a:solidFill>
                        </a:rPr>
                        <a:t>70 Деятельность головных офисов; консультирование по вопросам управления</a:t>
                      </a:r>
                      <a:endParaRPr lang="ru-RU" sz="20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/>
                        <a:t>1,12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/>
                        <a:t>0,93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9454">
                <a:tc>
                  <a:txBody>
                    <a:bodyPr/>
                    <a:lstStyle/>
                    <a:p>
                      <a:pPr marL="180000" lvl="1" algn="l" fontAlgn="b"/>
                      <a:r>
                        <a:rPr lang="ru-RU" sz="2000" b="0" u="none" strike="noStrike" dirty="0"/>
                        <a:t>71 Деятельность в области архитектуры и инженерно-технического проектирования; технических испытаний, исследований и анализа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/>
                        <a:t>0,47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/>
                        <a:t>0,86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3984">
                <a:tc>
                  <a:txBody>
                    <a:bodyPr/>
                    <a:lstStyle/>
                    <a:p>
                      <a:pPr marL="180000" lvl="1" algn="l" fontAlgn="b"/>
                      <a:r>
                        <a:rPr lang="ru-RU" sz="2000" b="0" u="none" strike="noStrike" dirty="0"/>
                        <a:t>72 Научные исследования и разработки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/>
                        <a:t>0,06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/>
                        <a:t>0,14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0001">
                <a:tc>
                  <a:txBody>
                    <a:bodyPr/>
                    <a:lstStyle/>
                    <a:p>
                      <a:pPr marL="180000" lvl="1" algn="l" fontAlgn="b"/>
                      <a:r>
                        <a:rPr lang="ru-RU" sz="2000" b="0" u="none" strike="noStrike" dirty="0">
                          <a:solidFill>
                            <a:srgbClr val="FF0000"/>
                          </a:solidFill>
                        </a:rPr>
                        <a:t>73 Деятельность рекламная и исследование конъюнктуры рынка</a:t>
                      </a:r>
                      <a:endParaRPr lang="ru-RU" sz="20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/>
                        <a:t>1,31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/>
                        <a:t>1,24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2469">
                <a:tc>
                  <a:txBody>
                    <a:bodyPr/>
                    <a:lstStyle/>
                    <a:p>
                      <a:pPr marL="180000" lvl="1" algn="l" fontAlgn="b"/>
                      <a:r>
                        <a:rPr lang="ru-RU" sz="2000" b="0" u="none" strike="noStrike" dirty="0"/>
                        <a:t>74 Деятельность профессиональная научная и техническая прочая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/>
                        <a:t>1,18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/>
                        <a:t>0,93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3984">
                <a:tc>
                  <a:txBody>
                    <a:bodyPr/>
                    <a:lstStyle/>
                    <a:p>
                      <a:pPr marL="180000" lvl="1" algn="l" fontAlgn="b"/>
                      <a:r>
                        <a:rPr lang="ru-RU" sz="2000" b="0" u="none" strike="noStrike" dirty="0"/>
                        <a:t>75 Деятельность ветеринарная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/>
                        <a:t>0,14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/>
                        <a:t>0,10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87051" y="6550223"/>
            <a:ext cx="87569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/>
              <a:t>По  данным Единого реестра субъектов малого и среднего предпринимательства: </a:t>
            </a:r>
            <a:r>
              <a:rPr lang="en-US" sz="1400" dirty="0" smtClean="0"/>
              <a:t>https://ofd.nalog.ru/index.html</a:t>
            </a:r>
            <a:endParaRPr lang="ru-RU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err="1" smtClean="0"/>
              <a:t>Гендерное</a:t>
            </a:r>
            <a:r>
              <a:rPr lang="ru-RU" sz="2800" b="1" dirty="0" smtClean="0"/>
              <a:t> распределение руководителей предприятий, все организационно-правовые формы,  РБ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348" y="1428736"/>
          <a:ext cx="7215240" cy="436043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357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7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00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8787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Среднесписочная численность работников</a:t>
                      </a:r>
                      <a:endParaRPr lang="ru-RU" sz="2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Женщины</a:t>
                      </a:r>
                      <a:endParaRPr lang="ru-RU" sz="2400" b="0" i="1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Мужчины</a:t>
                      </a:r>
                      <a:endParaRPr lang="ru-RU" sz="2400" b="0" i="1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5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до 50</a:t>
                      </a:r>
                      <a:endParaRPr lang="ru-RU" sz="2400" b="0" i="1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62,60</a:t>
                      </a:r>
                      <a:endParaRPr lang="ru-RU" sz="2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30,25</a:t>
                      </a:r>
                      <a:endParaRPr lang="ru-RU" sz="2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35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50-99</a:t>
                      </a:r>
                      <a:endParaRPr lang="ru-RU" sz="2400" b="0" i="1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27,16</a:t>
                      </a:r>
                      <a:endParaRPr lang="ru-RU" sz="2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latin typeface="Times New Roman" pitchFamily="18" charset="0"/>
                          <a:cs typeface="Times New Roman" pitchFamily="18" charset="0"/>
                        </a:rPr>
                        <a:t>24,08</a:t>
                      </a:r>
                      <a:endParaRPr lang="ru-RU" sz="24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35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100-499</a:t>
                      </a:r>
                      <a:endParaRPr lang="ru-RU" sz="2400" b="0" i="1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7,92</a:t>
                      </a:r>
                      <a:endParaRPr lang="ru-RU" sz="2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latin typeface="Times New Roman" pitchFamily="18" charset="0"/>
                          <a:cs typeface="Times New Roman" pitchFamily="18" charset="0"/>
                        </a:rPr>
                        <a:t>20,22</a:t>
                      </a:r>
                      <a:endParaRPr lang="ru-RU" sz="24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35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i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500-1000</a:t>
                      </a:r>
                      <a:endParaRPr lang="ru-RU" sz="2400" b="0" i="1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1,07</a:t>
                      </a:r>
                      <a:endParaRPr lang="ru-RU" sz="2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latin typeface="Times New Roman" pitchFamily="18" charset="0"/>
                          <a:cs typeface="Times New Roman" pitchFamily="18" charset="0"/>
                        </a:rPr>
                        <a:t>20,10</a:t>
                      </a:r>
                      <a:endParaRPr lang="ru-RU" sz="24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787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свыше 1001</a:t>
                      </a:r>
                      <a:endParaRPr lang="ru-RU" sz="2400" b="0" i="1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1,25</a:t>
                      </a:r>
                      <a:endParaRPr lang="ru-RU" sz="2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latin typeface="Times New Roman" pitchFamily="18" charset="0"/>
                          <a:cs typeface="Times New Roman" pitchFamily="18" charset="0"/>
                        </a:rPr>
                        <a:t>5,35</a:t>
                      </a:r>
                      <a:endParaRPr lang="ru-RU" sz="24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35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всего:</a:t>
                      </a:r>
                      <a:endParaRPr lang="ru-RU" sz="2400" b="0" i="1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  <a:endParaRPr lang="ru-RU" sz="24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  <a:endParaRPr lang="ru-RU" sz="2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00034" y="6357958"/>
            <a:ext cx="778674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/>
              <a:t>По  данным  «Информационный ресурс «СПАРК» : </a:t>
            </a:r>
            <a:r>
              <a:rPr lang="en-US" sz="1200" dirty="0" smtClean="0"/>
              <a:t>http://www.spark-interfax.ru/ru/about#_top</a:t>
            </a:r>
            <a:endParaRPr lang="ru-RU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0298" y="785794"/>
            <a:ext cx="4186238" cy="56040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Выводы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92922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Женщины являются полноценными участниками рыночных отношений в России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Сформировались ниши, в которых женщины преобладают и как работники, и как собственники предприятий (образование, здравоохранение)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Предпринимательство в республике Башкортостан сосредоточено во вторичном секторе экономике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Жительницы республики Башкортостан активно участвуют в предпринимательской деятельности (практически наравне с мужчинами)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Чем крупнее предприятие, тем ниже вероятность того, что им руководит женщина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Женский бизнес республики сосредоточен в «гуманитарных»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творческих сферах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(образование,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здравоохранение, реклама, дизайн)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229600" cy="714372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Рекомендации 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736"/>
            <a:ext cx="8501122" cy="414340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условий для совмещения женщинами роли матери и работника/руководителя/предпринимателя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Информирование: о юридических правилах оформления предпринимательской деятельности; возможных источниках финансирования; 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Роль социальной среды: мастер-классы и знакомство с историями успеха женщин-предпринимателей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Формирование положительного образа женщины-предпринимателя в сферах, признаваемых обществом «мужскими»: архитектура,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наукоемкое производство</a:t>
            </a:r>
          </a:p>
          <a:p>
            <a:pPr>
              <a:spcBef>
                <a:spcPts val="0"/>
              </a:spcBef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86808" cy="1654164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Национальная стратегия действий в интересах </a:t>
            </a:r>
            <a:br>
              <a:rPr lang="ru-RU" sz="2800" b="1" dirty="0" smtClean="0"/>
            </a:br>
            <a:r>
              <a:rPr lang="ru-RU" sz="2800" b="1" dirty="0" smtClean="0"/>
              <a:t>женщин на 2017-2022 годы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dirty="0" smtClean="0"/>
              <a:t>(распоряжение Правительства РФ №410-р от 08.03.2017 г.)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214554"/>
            <a:ext cx="8301038" cy="378621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Отмечается, что:</a:t>
            </a: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 smtClean="0"/>
              <a:t>«женщины недостаточно интегрируются в рынок труда, связанный с новым технологическим укладом, и не всегда могут участвовать в инновационном развитии страны, что ведет к сохранению разницы в доходах женщин и мужчин».</a:t>
            </a: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 smtClean="0"/>
              <a:t>«Доля женщин среди руководителей  организаций различных форм собственности снизилась с 37,3 процента  в 2006 году до 32,7 процента в 2015 году».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643998" cy="1868478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Национальная стратегия действий в интересах </a:t>
            </a:r>
            <a:br>
              <a:rPr lang="ru-RU" sz="2800" b="1" dirty="0" smtClean="0"/>
            </a:br>
            <a:r>
              <a:rPr lang="ru-RU" sz="2800" b="1" dirty="0" smtClean="0"/>
              <a:t>женщин на 2017-2022 годы. </a:t>
            </a:r>
            <a:br>
              <a:rPr lang="ru-RU" sz="2800" b="1" dirty="0" smtClean="0"/>
            </a:br>
            <a:r>
              <a:rPr lang="ru-RU" sz="2800" dirty="0" smtClean="0"/>
              <a:t> Направление «Улучшение экономического положения  женщин, обеспечение роста их благосостояния»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472518" cy="450057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 smtClean="0"/>
              <a:t>предполагает: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400" dirty="0" smtClean="0"/>
              <a:t>Создание условий для получения женщинами профессионального  образования в наиболее передовых областях экономики, предоставляющих широкие возможности для трудоустройства на высокооплачиваемые  рабочие места;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400" dirty="0" smtClean="0"/>
              <a:t>расширение возможностей занятости женщин в сфере малого и  среднего предпринимательства</a:t>
            </a:r>
            <a:r>
              <a:rPr lang="ru-RU" sz="3400" baseline="30000" dirty="0" smtClean="0"/>
              <a:t>1</a:t>
            </a: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r>
              <a:rPr lang="ru-RU" sz="1900" baseline="30000" dirty="0" smtClean="0"/>
              <a:t>1</a:t>
            </a:r>
            <a:r>
              <a:rPr lang="ru-RU" sz="1900" dirty="0" smtClean="0"/>
              <a:t> </a:t>
            </a:r>
            <a:r>
              <a:rPr lang="en-US" sz="1900" dirty="0" smtClean="0"/>
              <a:t>https://rosmintrud.ru/uploads/magic/ru-RU/6fbee78a-1500964810.pdf</a:t>
            </a:r>
            <a:endParaRPr lang="ru-RU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357166"/>
            <a:ext cx="5829312" cy="71438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STEM</a:t>
            </a:r>
            <a:r>
              <a:rPr lang="ru-RU" sz="3200" b="1" dirty="0" smtClean="0"/>
              <a:t> – знания будущего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00232" y="3000372"/>
            <a:ext cx="5072098" cy="428628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3100" b="1" i="1" dirty="0" smtClean="0"/>
              <a:t>Направления </a:t>
            </a:r>
            <a:r>
              <a:rPr lang="en-US" sz="3100" b="1" i="1" dirty="0" smtClean="0"/>
              <a:t>STEM</a:t>
            </a:r>
            <a:r>
              <a:rPr lang="ru-RU" sz="3100" b="1" i="1" dirty="0" smtClean="0"/>
              <a:t>-бизнеса:</a:t>
            </a:r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1214422"/>
            <a:ext cx="7072362" cy="156966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266700"/>
            <a:r>
              <a:rPr lang="en-US" sz="2400" b="1" dirty="0" smtClean="0">
                <a:solidFill>
                  <a:srgbClr val="00B050"/>
                </a:solidFill>
              </a:rPr>
              <a:t>S</a:t>
            </a:r>
            <a:r>
              <a:rPr lang="en-US" sz="2400" dirty="0" smtClean="0"/>
              <a:t>cience  - </a:t>
            </a:r>
            <a:r>
              <a:rPr lang="ru-RU" sz="2400" dirty="0" smtClean="0"/>
              <a:t>наука</a:t>
            </a:r>
            <a:endParaRPr lang="en-US" sz="2400" dirty="0" smtClean="0"/>
          </a:p>
          <a:p>
            <a:pPr marL="266700"/>
            <a:r>
              <a:rPr lang="en-US" sz="2400" b="1" dirty="0" smtClean="0">
                <a:solidFill>
                  <a:srgbClr val="00B050"/>
                </a:solidFill>
              </a:rPr>
              <a:t>T</a:t>
            </a:r>
            <a:r>
              <a:rPr lang="en-US" sz="2400" dirty="0" smtClean="0"/>
              <a:t>echnology</a:t>
            </a:r>
            <a:r>
              <a:rPr lang="ru-RU" sz="2400" b="1" dirty="0" smtClean="0"/>
              <a:t> </a:t>
            </a:r>
            <a:r>
              <a:rPr lang="en-US" sz="2400" dirty="0" smtClean="0"/>
              <a:t> </a:t>
            </a:r>
            <a:r>
              <a:rPr lang="ru-RU" sz="2400" dirty="0" smtClean="0"/>
              <a:t> - техника и технологии</a:t>
            </a:r>
            <a:endParaRPr lang="en-US" sz="2400" dirty="0" smtClean="0"/>
          </a:p>
          <a:p>
            <a:pPr marL="266700"/>
            <a:r>
              <a:rPr lang="en-US" sz="2400" b="1" dirty="0" smtClean="0">
                <a:solidFill>
                  <a:srgbClr val="00B050"/>
                </a:solidFill>
              </a:rPr>
              <a:t>E</a:t>
            </a:r>
            <a:r>
              <a:rPr lang="en-US" sz="2400" dirty="0" smtClean="0"/>
              <a:t>ngineering</a:t>
            </a:r>
            <a:r>
              <a:rPr lang="ru-RU" sz="2400" dirty="0" smtClean="0"/>
              <a:t> -  инженерия, конструкторская работа</a:t>
            </a:r>
            <a:endParaRPr lang="en-US" sz="2400" dirty="0" smtClean="0"/>
          </a:p>
          <a:p>
            <a:pPr marL="266700"/>
            <a:r>
              <a:rPr lang="en-US" sz="2400" b="1" dirty="0" smtClean="0">
                <a:solidFill>
                  <a:srgbClr val="00B050"/>
                </a:solidFill>
              </a:rPr>
              <a:t>M</a:t>
            </a:r>
            <a:r>
              <a:rPr lang="en-US" sz="2400" dirty="0" smtClean="0"/>
              <a:t>athematics </a:t>
            </a:r>
            <a:r>
              <a:rPr lang="ru-RU" sz="2400" dirty="0" smtClean="0"/>
              <a:t> -  математические науки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3357562"/>
            <a:ext cx="7072362" cy="313932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814388" indent="-365125">
              <a:buFont typeface="Wingdings" pitchFamily="2" charset="2"/>
              <a:buChar char="ü"/>
            </a:pPr>
            <a:r>
              <a:rPr lang="ru-RU" sz="2200" dirty="0" smtClean="0"/>
              <a:t>Организация производства</a:t>
            </a:r>
          </a:p>
          <a:p>
            <a:pPr marL="814388" indent="-365125">
              <a:buFont typeface="Wingdings" pitchFamily="2" charset="2"/>
              <a:buChar char="ü"/>
            </a:pPr>
            <a:r>
              <a:rPr lang="ru-RU" sz="2200" dirty="0" smtClean="0"/>
              <a:t>Создание программного обеспечения, обслуживание компьютерной техники</a:t>
            </a:r>
          </a:p>
          <a:p>
            <a:pPr marL="814388" indent="-365125">
              <a:buFont typeface="Wingdings" pitchFamily="2" charset="2"/>
              <a:buChar char="ü"/>
            </a:pPr>
            <a:r>
              <a:rPr lang="ru-RU" sz="2200" dirty="0" smtClean="0"/>
              <a:t>Электротехника </a:t>
            </a:r>
          </a:p>
          <a:p>
            <a:pPr marL="814388" indent="-365125">
              <a:buFont typeface="Wingdings" pitchFamily="2" charset="2"/>
              <a:buChar char="ü"/>
            </a:pPr>
            <a:r>
              <a:rPr lang="ru-RU" sz="2200" dirty="0" smtClean="0"/>
              <a:t>Химическая технология,</a:t>
            </a:r>
          </a:p>
          <a:p>
            <a:pPr marL="814388" indent="-365125">
              <a:buFont typeface="Wingdings" pitchFamily="2" charset="2"/>
              <a:buChar char="ü"/>
            </a:pPr>
            <a:r>
              <a:rPr lang="ru-RU" sz="2200" dirty="0" smtClean="0"/>
              <a:t>Машиностроение</a:t>
            </a:r>
          </a:p>
          <a:p>
            <a:pPr marL="814388" indent="-365125">
              <a:buFont typeface="Wingdings" pitchFamily="2" charset="2"/>
              <a:buChar char="ü"/>
            </a:pPr>
            <a:r>
              <a:rPr lang="ru-RU" sz="2200" dirty="0" smtClean="0"/>
              <a:t>Инженерно-техническое проектирование</a:t>
            </a:r>
          </a:p>
          <a:p>
            <a:pPr marL="814388" indent="-365125">
              <a:buFont typeface="Wingdings" pitchFamily="2" charset="2"/>
              <a:buChar char="ü"/>
            </a:pPr>
            <a:r>
              <a:rPr lang="ru-RU" sz="2200" dirty="0" smtClean="0"/>
              <a:t>Научно-исследовательские проекты</a:t>
            </a:r>
          </a:p>
          <a:p>
            <a:pPr marL="814388" indent="-365125">
              <a:buFont typeface="Wingdings" pitchFamily="2" charset="2"/>
              <a:buChar char="ü"/>
            </a:pPr>
            <a:r>
              <a:rPr lang="ru-RU" sz="2200" dirty="0" smtClean="0"/>
              <a:t>И т.д.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1214414" y="2714620"/>
            <a:ext cx="270318" cy="7640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917596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STEM</a:t>
            </a:r>
            <a:r>
              <a:rPr lang="ru-RU" sz="3200" b="1" dirty="0" smtClean="0"/>
              <a:t>-бизнес: значимость участия женщин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400" dirty="0" smtClean="0"/>
              <a:t>Определяет социальный статус человека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400" dirty="0" smtClean="0"/>
              <a:t>Влияет на возможности карьерного роста и материальное благосостояние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400" dirty="0" smtClean="0"/>
              <a:t>Благоприятствует самореализации человека, его научного потенциала, раскрытию организаторского таланта и лидерских качеств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400" dirty="0" smtClean="0"/>
              <a:t>Женщины склонны к созданию социально значимых вещей, а мужчины - индивидуально используемых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2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Гендерное распределение владельцев</a:t>
            </a:r>
            <a:br>
              <a:rPr lang="ru-RU" sz="2800" b="1" dirty="0" smtClean="0"/>
            </a:br>
            <a:r>
              <a:rPr lang="ru-RU" sz="2800" b="1" dirty="0" smtClean="0"/>
              <a:t> малого </a:t>
            </a:r>
            <a:r>
              <a:rPr lang="ru-RU" sz="2800" b="1" dirty="0" smtClean="0"/>
              <a:t>бизнеса и руководителей</a:t>
            </a:r>
            <a:br>
              <a:rPr lang="ru-RU" sz="2800" b="1" dirty="0" smtClean="0"/>
            </a:br>
            <a:r>
              <a:rPr lang="ru-RU" sz="2800" b="1" dirty="0" smtClean="0"/>
              <a:t> юридических лиц, </a:t>
            </a:r>
            <a:r>
              <a:rPr lang="ru-RU" sz="2800" b="1" dirty="0" smtClean="0"/>
              <a:t>в %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118209"/>
              </p:ext>
            </p:extLst>
          </p:nvPr>
        </p:nvGraphicFramePr>
        <p:xfrm>
          <a:off x="500034" y="1357298"/>
          <a:ext cx="8329641" cy="45405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8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59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74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2870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Регион, пол</a:t>
                      </a:r>
                      <a:endParaRPr lang="ru-RU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Малый бизнес, в %</a:t>
                      </a:r>
                      <a:endParaRPr lang="ru-RU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Юридические лица</a:t>
                      </a:r>
                      <a:r>
                        <a:rPr lang="ru-RU" sz="2400" b="1" baseline="0" dirty="0" smtClean="0"/>
                        <a:t>, </a:t>
                      </a:r>
                      <a:r>
                        <a:rPr lang="ru-RU" sz="2400" b="1" baseline="0" dirty="0" smtClean="0"/>
                        <a:t>в %</a:t>
                      </a:r>
                      <a:endParaRPr lang="ru-RU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0106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Москва,</a:t>
                      </a:r>
                      <a:r>
                        <a:rPr lang="ru-RU" sz="2400" b="1" baseline="0" dirty="0" smtClean="0"/>
                        <a:t> мужчины</a:t>
                      </a:r>
                      <a:endParaRPr lang="ru-RU" sz="2400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62,0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87,6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Москва, женщины</a:t>
                      </a:r>
                      <a:endParaRPr lang="ru-RU" sz="2400" b="1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38,0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12,4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870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Республика Башкортостан, мужчины</a:t>
                      </a:r>
                      <a:endParaRPr lang="ru-RU" sz="2400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55,2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75,5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870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Республика Башкортостан, женщины</a:t>
                      </a:r>
                      <a:endParaRPr lang="ru-RU" sz="2400" b="1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44,8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24,5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5720" y="6286520"/>
            <a:ext cx="84296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Малый бизнес – ИП;  Средний, крупный </a:t>
            </a:r>
            <a:r>
              <a:rPr lang="ru-RU" sz="1400" dirty="0" smtClean="0"/>
              <a:t>бизнес</a:t>
            </a:r>
            <a:r>
              <a:rPr lang="ru-RU" sz="1400" dirty="0" smtClean="0"/>
              <a:t>, бюджетные учреждения, унитарные предприятия, акционерные общества</a:t>
            </a:r>
            <a:r>
              <a:rPr lang="ru-RU" sz="1400" dirty="0" smtClean="0"/>
              <a:t> </a:t>
            </a:r>
            <a:r>
              <a:rPr lang="ru-RU" sz="1400" dirty="0" smtClean="0"/>
              <a:t>- ЮЛ</a:t>
            </a:r>
            <a:endParaRPr lang="ru-RU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654032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Собственники </a:t>
            </a:r>
            <a:r>
              <a:rPr lang="en-US" sz="2800" b="1" dirty="0" smtClean="0"/>
              <a:t>STEM-</a:t>
            </a:r>
            <a:r>
              <a:rPr lang="ru-RU" sz="2800" b="1" dirty="0" smtClean="0"/>
              <a:t>бизнеса: </a:t>
            </a:r>
            <a:br>
              <a:rPr lang="ru-RU" sz="2800" b="1" dirty="0" smtClean="0"/>
            </a:br>
            <a:r>
              <a:rPr lang="ru-RU" sz="2800" b="1" dirty="0" smtClean="0"/>
              <a:t>распределение по полу  (малый бизнес)</a:t>
            </a:r>
            <a:br>
              <a:rPr lang="ru-RU" sz="2800" b="1" dirty="0" smtClean="0"/>
            </a:b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142984"/>
          <a:ext cx="8358244" cy="529113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61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80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9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76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79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37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00132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№№</a:t>
                      </a:r>
                      <a:endParaRPr lang="ru-RU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 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 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Виды деятельности согласно ОКВЭД 2</a:t>
                      </a:r>
                      <a:endParaRPr lang="ru-RU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 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 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Малые</a:t>
                      </a:r>
                      <a:r>
                        <a:rPr lang="ru-RU" sz="1600" baseline="0" dirty="0" smtClean="0"/>
                        <a:t> предприятия</a:t>
                      </a:r>
                      <a:r>
                        <a:rPr lang="ru-RU" sz="1600" dirty="0" smtClean="0"/>
                        <a:t>, г.Москва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Малые предприятия, Республика Башкортостан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71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Женщины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Мужчины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Женщины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Мужчины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C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Продукция обрабатывающих производств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4,6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5,06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7,85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F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Сооружения и строительные работы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1,6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Calibri"/>
                          <a:cs typeface="Times New Roman"/>
                        </a:rPr>
                        <a:t>6,4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1,72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7,72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J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Услуги в области информации и связи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5,3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9,8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1,21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3,04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49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M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Услуги, связанные с научной, инженерно-технической и профессиональной деятельностью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17,0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12,7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6,41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5,32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49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Q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Деятельность в области здравоохранения и социальных услуг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Calibri"/>
                          <a:cs typeface="Times New Roman"/>
                        </a:rPr>
                        <a:t>1,2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Calibri"/>
                          <a:cs typeface="Times New Roman"/>
                        </a:rPr>
                        <a:t>0,42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Calibri"/>
                          <a:cs typeface="Times New Roman"/>
                        </a:rPr>
                        <a:t>1,0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Calibri"/>
                          <a:cs typeface="Times New Roman"/>
                        </a:rPr>
                        <a:t>0,5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649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Остальные виды деятельности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84" marR="46484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70,1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65,5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85,60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76,07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6550223"/>
            <a:ext cx="87569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/>
              <a:t>По  данным Единого реестра субъектов малого и среднего предпринимательства: </a:t>
            </a:r>
            <a:r>
              <a:rPr lang="en-US" sz="1400" dirty="0" smtClean="0"/>
              <a:t>https://ofd.nalog.ru/index.html</a:t>
            </a:r>
            <a:endParaRPr lang="ru-RU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071545"/>
          <a:ext cx="8358246" cy="536179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786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7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15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rgbClr val="FF0000"/>
                          </a:solidFill>
                        </a:rPr>
                        <a:t>10, 11 Производство пищевых продуктов, напитков</a:t>
                      </a:r>
                      <a:endParaRPr lang="ru-RU" sz="1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7518" marR="7518" marT="75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1,44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1,29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5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rgbClr val="FF0000"/>
                          </a:solidFill>
                        </a:rPr>
                        <a:t>13, 14 Производство текстильных изделий, одежды</a:t>
                      </a:r>
                      <a:endParaRPr lang="ru-RU" sz="1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7518" marR="7518" marT="75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1,52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0,32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5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/>
                        <a:t>15 Производство кожи и изделий из кожи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0,03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0,05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453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/>
                        <a:t>16 Обработка древесины и производство изделий из дерева и пробки, кроме мебели, производство изделий из соломки и материалов для плетения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0,26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1,31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5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rgbClr val="FF0000"/>
                          </a:solidFill>
                        </a:rPr>
                        <a:t>17 Производство бумаги и бумажных изделий</a:t>
                      </a:r>
                      <a:endParaRPr lang="ru-RU" sz="1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7518" marR="7518" marT="75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0,11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0,02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8856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/>
                        <a:t>18 Деятельность полиграфическая и копирование носителей информации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0,32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0,32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15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/>
                        <a:t>20 Производство химических веществ и химических продуктов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0,03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0,07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15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/>
                        <a:t>22 Производство резиновых и пластмассовых изделий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0,13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0,45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037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/>
                        <a:t>23 Производство прочей неметаллической минеральной продукции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0,15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0,70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3026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/>
                        <a:t>24, 25 Производство металлургическое, готовых металлических изделий, кроме машин и оборудования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0,29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1,19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335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/>
                        <a:t>26 Производство компьютеров, электронных и оптических изделий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0,02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0,05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15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/>
                        <a:t>27 Производство электрического </a:t>
                      </a:r>
                      <a:r>
                        <a:rPr lang="ru-RU" sz="1600" u="none" strike="noStrike" dirty="0" smtClean="0"/>
                        <a:t>оборудования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/>
                        <a:t>0,01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/>
                        <a:t>0,02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0453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/>
                        <a:t>28, 29  Производство машин и оборудования, не включенных в другие группировки, автотранспортных средств, прицепов и полуприцепов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0,01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0,12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8306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/>
                        <a:t>30 Производство прочих транспортных средств и оборудования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0,02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0,05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15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/>
                        <a:t>31 Производство мебели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0,48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1,13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15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/>
                        <a:t>32 Производство прочих готовых изделий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0,10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0,23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15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/>
                        <a:t>33 Ремонт и монтаж машин и оборудования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0,13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0,77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18" marR="7518" marT="7518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642910" y="28572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 </a:t>
            </a:r>
            <a:r>
              <a:rPr kumimoji="0" lang="en-US" sz="28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C. </a:t>
            </a:r>
            <a:r>
              <a:rPr kumimoji="0" lang="ru-RU" sz="28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Обрабатывающие производства, РБ, в %</a:t>
            </a:r>
            <a:endParaRPr kumimoji="0" lang="ru-RU" sz="28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550223"/>
            <a:ext cx="87569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/>
              <a:t>По  данным Единого реестра субъектов малого и среднего предпринимательства: </a:t>
            </a:r>
            <a:r>
              <a:rPr lang="en-US" sz="1400" dirty="0" smtClean="0"/>
              <a:t>https://ofd.nalog.ru/index.html</a:t>
            </a:r>
            <a:endParaRPr lang="ru-RU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846158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Раздел J. Деятельность в области информации и связи, РБ, в %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285860"/>
          <a:ext cx="8429686" cy="488108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4364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6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66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0889">
                <a:tc>
                  <a:txBody>
                    <a:bodyPr/>
                    <a:lstStyle/>
                    <a:p>
                      <a:pPr marL="180000" lvl="1" algn="l" fontAlgn="b"/>
                      <a:r>
                        <a:rPr lang="ru-RU" sz="2100" u="none" strike="noStrike" dirty="0"/>
                        <a:t>58 Деятельность издательская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100" u="none" strike="noStrike" dirty="0"/>
                        <a:t>0,11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100" u="none" strike="noStrike" dirty="0"/>
                        <a:t>0,12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1779">
                <a:tc>
                  <a:txBody>
                    <a:bodyPr/>
                    <a:lstStyle/>
                    <a:p>
                      <a:pPr marL="180000" lvl="1" algn="l" fontAlgn="b"/>
                      <a:r>
                        <a:rPr lang="ru-RU" sz="2100" u="none" strike="noStrike" dirty="0"/>
                        <a:t>59 Производство кинофильмов, видеофильмов и телевизионных программ, издание звукозаписей и нот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100" u="none" strike="noStrike" dirty="0"/>
                        <a:t>0,10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100" u="none" strike="noStrike" dirty="0"/>
                        <a:t>0,17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5590">
                <a:tc>
                  <a:txBody>
                    <a:bodyPr/>
                    <a:lstStyle/>
                    <a:p>
                      <a:pPr marL="180000" lvl="1" algn="l" fontAlgn="b"/>
                      <a:r>
                        <a:rPr lang="ru-RU" sz="2100" u="none" strike="noStrike" dirty="0"/>
                        <a:t>60 Деятельность в области телевизионного </a:t>
                      </a:r>
                      <a:endParaRPr lang="ru-RU" sz="2100" u="none" strike="noStrike" dirty="0" smtClean="0"/>
                    </a:p>
                    <a:p>
                      <a:pPr marL="180000" lvl="1" algn="l" fontAlgn="b"/>
                      <a:r>
                        <a:rPr lang="ru-RU" sz="2100" u="none" strike="noStrike" dirty="0" smtClean="0"/>
                        <a:t>и </a:t>
                      </a:r>
                      <a:r>
                        <a:rPr lang="ru-RU" sz="2100" u="none" strike="noStrike" dirty="0"/>
                        <a:t>радиовещания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100" u="none" strike="noStrike" dirty="0"/>
                        <a:t>0,03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100" u="none" strike="noStrike" dirty="0"/>
                        <a:t>0,04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0889">
                <a:tc>
                  <a:txBody>
                    <a:bodyPr/>
                    <a:lstStyle/>
                    <a:p>
                      <a:pPr marL="180000" lvl="1" algn="l" fontAlgn="b"/>
                      <a:r>
                        <a:rPr lang="ru-RU" sz="2100" u="none" strike="noStrike" dirty="0"/>
                        <a:t>61 Деятельность в сфере телекоммуникаций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100" u="none" strike="noStrike" dirty="0"/>
                        <a:t>0,05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100" u="none" strike="noStrike" dirty="0"/>
                        <a:t>0,13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42129">
                <a:tc>
                  <a:txBody>
                    <a:bodyPr/>
                    <a:lstStyle/>
                    <a:p>
                      <a:pPr marL="180000" lvl="1" algn="l" fontAlgn="b"/>
                      <a:r>
                        <a:rPr lang="ru-RU" sz="2100" u="sng" strike="noStrike" dirty="0"/>
                        <a:t>62 Разработка компьютерного программного обеспечения, консультационные услуги в данной области и другие сопутствующие услуги</a:t>
                      </a:r>
                      <a:endParaRPr lang="ru-RU" sz="2100" b="0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100" u="sng" strike="noStrike" dirty="0"/>
                        <a:t>0,58</a:t>
                      </a:r>
                      <a:endParaRPr lang="ru-RU" sz="2100" b="0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100" u="sng" strike="noStrike" dirty="0"/>
                        <a:t>2,13</a:t>
                      </a:r>
                      <a:endParaRPr lang="ru-RU" sz="2100" b="0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5590">
                <a:tc>
                  <a:txBody>
                    <a:bodyPr/>
                    <a:lstStyle/>
                    <a:p>
                      <a:pPr marL="180000" lvl="1" algn="l" fontAlgn="b"/>
                      <a:r>
                        <a:rPr lang="ru-RU" sz="2100" u="none" strike="noStrike" dirty="0"/>
                        <a:t>63 Деятельность в области </a:t>
                      </a:r>
                      <a:r>
                        <a:rPr lang="ru-RU" sz="2100" u="none" strike="noStrike" dirty="0" smtClean="0"/>
                        <a:t>информационных</a:t>
                      </a:r>
                    </a:p>
                    <a:p>
                      <a:pPr marL="180000" lvl="1" algn="l" fontAlgn="b"/>
                      <a:r>
                        <a:rPr lang="ru-RU" sz="2100" u="none" strike="noStrike" dirty="0" smtClean="0"/>
                        <a:t> </a:t>
                      </a:r>
                      <a:r>
                        <a:rPr lang="ru-RU" sz="2100" u="none" strike="noStrike" dirty="0"/>
                        <a:t>технологий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100" u="none" strike="noStrike" dirty="0"/>
                        <a:t>0,34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100" u="none" strike="noStrike" dirty="0"/>
                        <a:t>0,54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87051" y="6286520"/>
            <a:ext cx="87569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/>
              <a:t>По  данным Единого реестра субъектов малого и среднего предпринимательства: </a:t>
            </a:r>
            <a:r>
              <a:rPr lang="en-US" sz="1400" dirty="0" smtClean="0"/>
              <a:t>https://ofd.nalog.ru/index.html</a:t>
            </a:r>
            <a:endParaRPr lang="ru-RU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960</Words>
  <Application>Microsoft Office PowerPoint</Application>
  <PresentationFormat>Экран (4:3)</PresentationFormat>
  <Paragraphs>251</Paragraphs>
  <Slides>13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Тема Office</vt:lpstr>
      <vt:lpstr>Участие женщин России в STEM-бизнесе  (на примере г.Москвы и республики Башкортостан)</vt:lpstr>
      <vt:lpstr>Национальная стратегия действий в интересах  женщин на 2017-2022 годы (распоряжение Правительства РФ №410-р от 08.03.2017 г.)</vt:lpstr>
      <vt:lpstr>Национальная стратегия действий в интересах  женщин на 2017-2022 годы.   Направление «Улучшение экономического положения  женщин, обеспечение роста их благосостояния»</vt:lpstr>
      <vt:lpstr>STEM – знания будущего</vt:lpstr>
      <vt:lpstr>STEM-бизнес: значимость участия женщин</vt:lpstr>
      <vt:lpstr>Гендерное распределение владельцев  малого бизнеса и руководителей  юридических лиц, в %</vt:lpstr>
      <vt:lpstr> Собственники STEM-бизнеса:  распределение по полу  (малый бизнес) </vt:lpstr>
      <vt:lpstr>Презентация PowerPoint</vt:lpstr>
      <vt:lpstr>Раздел J. Деятельность в области информации и связи, РБ, в %</vt:lpstr>
      <vt:lpstr>Раздел M. Деятельность профессиональная, научная и техническая </vt:lpstr>
      <vt:lpstr>Гендерное распределение руководителей предприятий, все организационно-правовые формы,  РБ</vt:lpstr>
      <vt:lpstr>Выводы</vt:lpstr>
      <vt:lpstr>Рекомендации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Участие женщин России в STEM-бизнесе  (на примере г.Москвы и республики Башкортостан)</dc:title>
  <dc:creator>User</dc:creator>
  <cp:lastModifiedBy>Ilimbetova Aisylu Amirovna</cp:lastModifiedBy>
  <cp:revision>13</cp:revision>
  <dcterms:created xsi:type="dcterms:W3CDTF">2019-01-31T17:39:21Z</dcterms:created>
  <dcterms:modified xsi:type="dcterms:W3CDTF">2019-02-06T08:17:05Z</dcterms:modified>
</cp:coreProperties>
</file>