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67" r:id="rId3"/>
    <p:sldId id="282" r:id="rId4"/>
    <p:sldId id="285" r:id="rId5"/>
    <p:sldId id="283" r:id="rId6"/>
    <p:sldId id="284" r:id="rId7"/>
    <p:sldId id="292" r:id="rId8"/>
    <p:sldId id="290" r:id="rId9"/>
    <p:sldId id="294" r:id="rId10"/>
    <p:sldId id="293" r:id="rId11"/>
    <p:sldId id="291" r:id="rId12"/>
    <p:sldId id="295" r:id="rId13"/>
    <p:sldId id="296" r:id="rId14"/>
    <p:sldId id="297" r:id="rId15"/>
    <p:sldId id="299" r:id="rId16"/>
    <p:sldId id="300" r:id="rId17"/>
    <p:sldId id="301" r:id="rId18"/>
    <p:sldId id="303" r:id="rId19"/>
    <p:sldId id="304" r:id="rId20"/>
    <p:sldId id="302" r:id="rId21"/>
    <p:sldId id="298" r:id="rId22"/>
    <p:sldId id="309" r:id="rId23"/>
    <p:sldId id="305" r:id="rId24"/>
    <p:sldId id="306" r:id="rId25"/>
    <p:sldId id="308" r:id="rId26"/>
    <p:sldId id="307" r:id="rId27"/>
    <p:sldId id="274" r:id="rId28"/>
    <p:sldId id="275" r:id="rId29"/>
    <p:sldId id="281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18"/>
    <p:restoredTop sz="94674"/>
  </p:normalViewPr>
  <p:slideViewPr>
    <p:cSldViewPr snapToGrid="0">
      <p:cViewPr>
        <p:scale>
          <a:sx n="63" d="100"/>
          <a:sy n="63" d="100"/>
        </p:scale>
        <p:origin x="1184" y="14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1" d="100"/>
        <a:sy n="141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handoutMaster" Target="handoutMasters/handout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96F44-2D22-DF49-8819-64A09AED4FA1}" type="datetimeFigureOut">
              <a:rPr lang="ru-RU" smtClean="0"/>
              <a:t>18.10.17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8E532E-8338-5841-8C71-B0501C633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3547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EAE80A-1CA7-5F43-826E-915231E004BD}" type="datetimeFigureOut">
              <a:rPr lang="ru-RU" smtClean="0"/>
              <a:t>18.10.17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A1892B-F4CA-2640-B9F1-FF46421EE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877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1357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101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653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6024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0449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9658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9775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4475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3865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099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030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7371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3613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547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2133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1549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1480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0012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3130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3657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228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988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734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277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897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795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9957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2731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1892B-F4CA-2640-B9F1-FF46421EE8A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487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5A41D-B55C-8F49-BEC8-333A8201C9E9}" type="datetime1">
              <a:rPr lang="ru-RU" smtClean="0"/>
              <a:t>18.10.17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IX Валентеевские чтения 18-20 октября 2017 года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1CCF1-9683-4950-A2DA-DC4AD1CDC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163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8DAEC-3707-FE4A-BEC7-7791E4DBE110}" type="datetime1">
              <a:rPr lang="ru-RU" smtClean="0"/>
              <a:t>18.10.17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IX Валентеевские чтения 18-20 октября 2017 года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1CCF1-9683-4950-A2DA-DC4AD1CDC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572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D733A-611A-3F41-BCC5-8A16C4303947}" type="datetime1">
              <a:rPr lang="ru-RU" smtClean="0"/>
              <a:t>18.10.17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IX Валентеевские чтения 18-20 октября 2017 года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1CCF1-9683-4950-A2DA-DC4AD1CDC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411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813F4-AA92-6B41-ADB4-EC6A04AD2969}" type="datetime1">
              <a:rPr lang="ru-RU" smtClean="0"/>
              <a:t>18.10.17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IX Валентеевские чтения 18-20 октября 2017 года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1CCF1-9683-4950-A2DA-DC4AD1CDC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659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E497F-D55F-F145-BDFB-382B5C3CECD9}" type="datetime1">
              <a:rPr lang="ru-RU" smtClean="0"/>
              <a:t>18.10.17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IX Валентеевские чтения 18-20 октября 2017 года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1CCF1-9683-4950-A2DA-DC4AD1CDC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933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F76B-4DF8-7F4B-828E-464142F1132A}" type="datetime1">
              <a:rPr lang="ru-RU" smtClean="0"/>
              <a:t>18.10.17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IX Валентеевские чтения 18-20 октября 2017 года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1CCF1-9683-4950-A2DA-DC4AD1CDC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022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E0204-0260-144C-9921-418D1A659D1E}" type="datetime1">
              <a:rPr lang="ru-RU" smtClean="0"/>
              <a:t>18.10.17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IX Валентеевские чтения 18-20 октября 2017 года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1CCF1-9683-4950-A2DA-DC4AD1CDC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99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D17A3-D7A5-5F48-82D5-363A0DA7F9F7}" type="datetime1">
              <a:rPr lang="ru-RU" smtClean="0"/>
              <a:t>18.10.17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IX Валентеевские чтения 18-20 октября 2017 года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1CCF1-9683-4950-A2DA-DC4AD1CDC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526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3A8AC-FB22-0744-84D9-EC1106E49A79}" type="datetime1">
              <a:rPr lang="ru-RU" smtClean="0"/>
              <a:t>18.10.17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IX Валентеевские чтения 18-20 октября 2017 года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1CCF1-9683-4950-A2DA-DC4AD1CDC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724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3EEF3-651C-1F4A-BCF8-B09C64B4E692}" type="datetime1">
              <a:rPr lang="ru-RU" smtClean="0"/>
              <a:t>18.10.17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IX Валентеевские чтения 18-20 октября 2017 года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1CCF1-9683-4950-A2DA-DC4AD1CDC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230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C6E8F-7ECF-054B-BAE7-FE0A41904CA8}" type="datetime1">
              <a:rPr lang="ru-RU" smtClean="0"/>
              <a:t>18.10.17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IX Валентеевские чтения 18-20 октября 2017 года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1CCF1-9683-4950-A2DA-DC4AD1CDC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16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9F9CD-C99D-504A-B711-A395C9C4C934}" type="datetime1">
              <a:rPr lang="ru-RU" smtClean="0"/>
              <a:t>18.10.17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IX Валентеевские чтения 18-20 октября 2017 года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1CCF1-9683-4950-A2DA-DC4AD1CDC1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341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tif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gaidaruniversity.ru/" TargetMode="External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dpo.econ.msu.ru/#qualificaton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istina.msu.ru/dissertation_councils/councils/49621903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pulationandeconimics.ru/" TargetMode="External"/><Relationship Id="rId4" Type="http://schemas.openxmlformats.org/officeDocument/2006/relationships/image" Target="../media/image6.pn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0254" y="2020305"/>
            <a:ext cx="9192002" cy="3352345"/>
          </a:xfrm>
        </p:spPr>
        <p:txBody>
          <a:bodyPr vert="horz" lIns="91440" tIns="45720" rIns="91440" bIns="45720" rtlCol="0" anchor="b">
            <a:normAutofit fontScale="90000" lnSpcReduction="20000"/>
          </a:bodyPr>
          <a:lstStyle/>
          <a:p>
            <a:r>
              <a:rPr lang="ru-RU" sz="6000" dirty="0" smtClean="0">
                <a:solidFill>
                  <a:srgbClr val="008000"/>
                </a:solidFill>
              </a:rPr>
              <a:t>Кафедра </a:t>
            </a:r>
            <a:r>
              <a:rPr lang="ru-RU" sz="6000" smtClean="0">
                <a:solidFill>
                  <a:srgbClr val="008000"/>
                </a:solidFill>
              </a:rPr>
              <a:t>народонаселения Экономического </a:t>
            </a:r>
            <a:r>
              <a:rPr lang="ru-RU" sz="6000" dirty="0" smtClean="0">
                <a:solidFill>
                  <a:srgbClr val="008000"/>
                </a:solidFill>
              </a:rPr>
              <a:t>факультета </a:t>
            </a:r>
            <a:r>
              <a:rPr lang="ru-RU" sz="4900" dirty="0" smtClean="0">
                <a:solidFill>
                  <a:srgbClr val="008000"/>
                </a:solidFill>
              </a:rPr>
              <a:t>МГУ имени </a:t>
            </a:r>
            <a:r>
              <a:rPr lang="ru-RU" sz="4900" dirty="0" err="1" smtClean="0">
                <a:solidFill>
                  <a:srgbClr val="008000"/>
                </a:solidFill>
              </a:rPr>
              <a:t>М.В.Ломоносова</a:t>
            </a:r>
            <a:endParaRPr lang="ru-RU" sz="4900" dirty="0" smtClean="0">
              <a:solidFill>
                <a:srgbClr val="008000"/>
              </a:solidFill>
            </a:endParaRPr>
          </a:p>
          <a:p>
            <a:endParaRPr lang="ru-RU" sz="4900" dirty="0" smtClean="0">
              <a:solidFill>
                <a:srgbClr val="008000"/>
              </a:solidFill>
            </a:endParaRPr>
          </a:p>
          <a:p>
            <a:r>
              <a:rPr lang="ru-RU" sz="8900" b="1" dirty="0" smtClean="0">
                <a:solidFill>
                  <a:schemeClr val="accent2">
                    <a:lumMod val="75000"/>
                  </a:schemeClr>
                </a:solidFill>
              </a:rPr>
              <a:t>50 лет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07082" y="5657671"/>
            <a:ext cx="10298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/>
              <a:t>Калабихина</a:t>
            </a:r>
            <a:r>
              <a:rPr lang="ru-RU" sz="2400" dirty="0" smtClean="0"/>
              <a:t> Ирина Евгеньевна</a:t>
            </a:r>
            <a:endParaRPr lang="ru-RU" sz="2400" dirty="0"/>
          </a:p>
          <a:p>
            <a:r>
              <a:rPr lang="ru-RU" sz="2400" dirty="0"/>
              <a:t>д</a:t>
            </a:r>
            <a:r>
              <a:rPr lang="ru-RU" sz="2400" dirty="0" smtClean="0"/>
              <a:t>.э.н</a:t>
            </a:r>
            <a:r>
              <a:rPr lang="ru-RU" sz="2400" dirty="0"/>
              <a:t>., </a:t>
            </a:r>
            <a:r>
              <a:rPr lang="ru-RU" sz="2400" dirty="0" smtClean="0"/>
              <a:t>профессор, заведующая кафедрой</a:t>
            </a:r>
            <a:endParaRPr lang="ru-RU" sz="2400" dirty="0"/>
          </a:p>
        </p:txBody>
      </p:sp>
      <p:pic>
        <p:nvPicPr>
          <p:cNvPr id="5" name="Picture 3" descr="1_emblema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040" y="7668"/>
            <a:ext cx="2915920" cy="1944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93" y="7668"/>
            <a:ext cx="3675281" cy="1944370"/>
          </a:xfrm>
          <a:prstGeom prst="rect">
            <a:avLst/>
          </a:prstGeom>
        </p:spPr>
      </p:pic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>
          <a:xfrm>
            <a:off x="1869440" y="6356350"/>
            <a:ext cx="8982816" cy="417339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9983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38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8000"/>
                </a:solidFill>
              </a:rPr>
              <a:t>https://</a:t>
            </a:r>
            <a:r>
              <a:rPr lang="en-US" sz="4000" b="1" dirty="0" err="1">
                <a:solidFill>
                  <a:srgbClr val="008000"/>
                </a:solidFill>
              </a:rPr>
              <a:t>demography.econ.msu.ru</a:t>
            </a:r>
            <a:r>
              <a:rPr lang="en-US" sz="4000" b="1" dirty="0">
                <a:solidFill>
                  <a:srgbClr val="008000"/>
                </a:solidFill>
              </a:rPr>
              <a:t>/</a:t>
            </a:r>
            <a:r>
              <a:rPr lang="en-US" sz="4000" b="1" dirty="0" err="1">
                <a:solidFill>
                  <a:srgbClr val="008000"/>
                </a:solidFill>
              </a:rPr>
              <a:t>Demography_Club</a:t>
            </a:r>
            <a:r>
              <a:rPr lang="en-US" sz="4000" b="1" dirty="0">
                <a:solidFill>
                  <a:srgbClr val="008000"/>
                </a:solidFill>
              </a:rPr>
              <a:t>/</a:t>
            </a:r>
            <a:endParaRPr lang="ru-RU" sz="4000" b="1" dirty="0">
              <a:solidFill>
                <a:srgbClr val="008000"/>
              </a:solidFill>
            </a:endParaRPr>
          </a:p>
        </p:txBody>
      </p:sp>
      <p:sp>
        <p:nvSpPr>
          <p:cNvPr id="5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32480" y="6356350"/>
            <a:ext cx="6121400" cy="482919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560" y="1477726"/>
            <a:ext cx="12029440" cy="489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30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8000"/>
                </a:solidFill>
              </a:rPr>
              <a:t>ЧТО НОВОГО </a:t>
            </a:r>
            <a:endParaRPr lang="ru-RU" sz="6000" b="1" dirty="0">
              <a:solidFill>
                <a:srgbClr val="008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23520" y="1426528"/>
            <a:ext cx="11805920" cy="4351338"/>
          </a:xfrm>
        </p:spPr>
        <p:txBody>
          <a:bodyPr>
            <a:noAutofit/>
          </a:bodyPr>
          <a:lstStyle/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3600" b="1" dirty="0" smtClean="0"/>
              <a:t>Дистанционные курсы для преподавателей демографии</a:t>
            </a:r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ru-RU" sz="3600" b="1" dirty="0"/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3600" dirty="0" smtClean="0"/>
              <a:t>Фонд Гайдара поддержка</a:t>
            </a:r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ru-RU" sz="3600" dirty="0"/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ru-RU" sz="3600" dirty="0" smtClean="0"/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ru-RU" sz="3600" dirty="0" smtClean="0"/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3600" dirty="0" smtClean="0">
                <a:solidFill>
                  <a:srgbClr val="FF0000"/>
                </a:solidFill>
              </a:rPr>
              <a:t>Новая запись, старт 25 января 2018 года</a:t>
            </a:r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>
                <a:hlinkClick r:id="rId3"/>
              </a:rPr>
              <a:t>http</a:t>
            </a:r>
            <a:r>
              <a:rPr lang="ru-RU" dirty="0">
                <a:hlinkClick r:id="rId3"/>
              </a:rPr>
              <a:t>://</a:t>
            </a:r>
            <a:r>
              <a:rPr lang="ru-RU" dirty="0" smtClean="0">
                <a:hlinkClick r:id="rId3"/>
              </a:rPr>
              <a:t>gaidaruniversity.ru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32480" y="6356350"/>
            <a:ext cx="6121400" cy="482919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-7549247" y="2833310"/>
            <a:ext cx="21123007" cy="469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9" name="Рисунок 1" descr="aidar Open University &amp;Gcy;&amp;lcy;&amp;acy;&amp;vcy;&amp;ncy;&amp;acy;&amp;yacy; &amp;scy;&amp;tcy;&amp;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205089"/>
            <a:ext cx="3901440" cy="1504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11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8000"/>
                </a:solidFill>
              </a:rPr>
              <a:t>ЧТО НОВОГО </a:t>
            </a:r>
            <a:endParaRPr lang="ru-RU" sz="6000" b="1" dirty="0">
              <a:solidFill>
                <a:srgbClr val="008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23520" y="1426528"/>
            <a:ext cx="11805920" cy="4351338"/>
          </a:xfrm>
        </p:spPr>
        <p:txBody>
          <a:bodyPr>
            <a:noAutofit/>
          </a:bodyPr>
          <a:lstStyle/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3600" b="1" dirty="0" smtClean="0"/>
              <a:t>Курс повышения квалификации для госслужащих</a:t>
            </a:r>
            <a:endParaRPr lang="ru-RU" sz="3600" dirty="0"/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ru-RU" sz="3600" dirty="0" smtClean="0"/>
          </a:p>
          <a:p>
            <a:pPr marL="742950" indent="-74295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dirty="0" smtClean="0"/>
              <a:t>«Вопросы </a:t>
            </a:r>
            <a:r>
              <a:rPr lang="ru-RU" sz="3600" dirty="0"/>
              <a:t>реализации государственной демографической </a:t>
            </a:r>
            <a:r>
              <a:rPr lang="ru-RU" sz="3600" dirty="0" smtClean="0"/>
              <a:t>политики»</a:t>
            </a:r>
          </a:p>
          <a:p>
            <a:pPr marL="742950" indent="-74295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u="sng" dirty="0" smtClean="0">
                <a:hlinkClick r:id="rId3"/>
              </a:rPr>
              <a:t>http</a:t>
            </a:r>
            <a:r>
              <a:rPr lang="ru-RU" sz="3600" u="sng" dirty="0">
                <a:hlinkClick r:id="rId3"/>
              </a:rPr>
              <a:t>://dpo.econ.msu.ru/#qualificaton</a:t>
            </a:r>
            <a:endParaRPr lang="ru-RU" sz="3600" dirty="0"/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3600" dirty="0" smtClean="0"/>
              <a:t>Минтруд, 2016: 50 слушателей из 25 министерств и ведомств</a:t>
            </a:r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3600" dirty="0">
                <a:solidFill>
                  <a:srgbClr val="FF0000"/>
                </a:solidFill>
              </a:rPr>
              <a:t>Н</a:t>
            </a:r>
            <a:r>
              <a:rPr lang="ru-RU" sz="3600" dirty="0" smtClean="0">
                <a:solidFill>
                  <a:srgbClr val="FF0000"/>
                </a:solidFill>
              </a:rPr>
              <a:t>овая запись, старт 8 ноября 2017 года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5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32480" y="6356350"/>
            <a:ext cx="6121400" cy="482919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</a:p>
        </p:txBody>
      </p:sp>
    </p:spTree>
    <p:extLst>
      <p:ext uri="{BB962C8B-B14F-4D97-AF65-F5344CB8AC3E}">
        <p14:creationId xmlns:p14="http://schemas.microsoft.com/office/powerpoint/2010/main" val="29351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8000"/>
                </a:solidFill>
              </a:rPr>
              <a:t>ЧТО НОВОГО </a:t>
            </a:r>
            <a:endParaRPr lang="ru-RU" sz="6000" b="1" dirty="0">
              <a:solidFill>
                <a:srgbClr val="008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23520" y="1426528"/>
            <a:ext cx="11805920" cy="4351338"/>
          </a:xfrm>
        </p:spPr>
        <p:txBody>
          <a:bodyPr>
            <a:noAutofit/>
          </a:bodyPr>
          <a:lstStyle/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3600" b="1" dirty="0" smtClean="0"/>
              <a:t>Стипендия </a:t>
            </a:r>
            <a:r>
              <a:rPr lang="ru-RU" sz="3600" b="1" dirty="0" err="1"/>
              <a:t>Д.И.Валентея</a:t>
            </a:r>
            <a:r>
              <a:rPr lang="ru-RU" sz="3600" b="1" dirty="0"/>
              <a:t> для студентов магистратуры и </a:t>
            </a:r>
            <a:r>
              <a:rPr lang="ru-RU" sz="3600" b="1" dirty="0" err="1" smtClean="0"/>
              <a:t>бакалавриата</a:t>
            </a:r>
            <a:r>
              <a:rPr lang="ru-RU" sz="3600" b="1" dirty="0" smtClean="0"/>
              <a:t> за научные достижения</a:t>
            </a:r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ru-RU" sz="3600" b="1" dirty="0"/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3600" dirty="0" smtClean="0"/>
              <a:t>2018/2019: 6 стипендий по 7,5 тыс. руб. в месяц, </a:t>
            </a:r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3600" dirty="0" smtClean="0">
                <a:solidFill>
                  <a:srgbClr val="FF0000"/>
                </a:solidFill>
              </a:rPr>
              <a:t>конкурс </a:t>
            </a:r>
            <a:r>
              <a:rPr lang="mr-IN" sz="3600" dirty="0" smtClean="0">
                <a:solidFill>
                  <a:srgbClr val="FF0000"/>
                </a:solidFill>
              </a:rPr>
              <a:t>–</a:t>
            </a:r>
            <a:r>
              <a:rPr lang="ru-RU" sz="3600" dirty="0" smtClean="0">
                <a:solidFill>
                  <a:srgbClr val="FF0000"/>
                </a:solidFill>
              </a:rPr>
              <a:t> весна 2018</a:t>
            </a:r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ru-RU" sz="3600" dirty="0"/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3600" dirty="0" smtClean="0"/>
              <a:t>Поддержка Банк </a:t>
            </a:r>
            <a:r>
              <a:rPr lang="ru-RU" sz="3600" dirty="0"/>
              <a:t>«Держава» </a:t>
            </a:r>
            <a:r>
              <a:rPr lang="ru-RU" sz="3600" dirty="0" smtClean="0"/>
              <a:t> </a:t>
            </a:r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3600" dirty="0" smtClean="0"/>
              <a:t>(</a:t>
            </a:r>
            <a:r>
              <a:rPr lang="ru-RU" sz="3600" dirty="0"/>
              <a:t>инициатор – выпускник кафедры </a:t>
            </a:r>
            <a:r>
              <a:rPr lang="ru-RU" sz="3600" dirty="0" err="1"/>
              <a:t>С.Л.Ентц</a:t>
            </a:r>
            <a:r>
              <a:rPr lang="ru-RU" sz="3600" dirty="0"/>
              <a:t>).  </a:t>
            </a:r>
          </a:p>
        </p:txBody>
      </p:sp>
      <p:sp>
        <p:nvSpPr>
          <p:cNvPr id="5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32480" y="6356350"/>
            <a:ext cx="6121400" cy="482919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2811670" y="3785487"/>
            <a:ext cx="22381952" cy="138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3" name="Picture 1" descr="medium_193ea5be318e4658a7571d32a2c3b96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1" t="37619" r="2264" b="33028"/>
          <a:stretch>
            <a:fillRect/>
          </a:stretch>
        </p:blipFill>
        <p:spPr bwMode="auto">
          <a:xfrm>
            <a:off x="8564922" y="4429760"/>
            <a:ext cx="3545490" cy="111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82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8000"/>
                </a:solidFill>
              </a:rPr>
              <a:t>ЧТО НОВОГО </a:t>
            </a:r>
            <a:endParaRPr lang="ru-RU" sz="6000" b="1" dirty="0">
              <a:solidFill>
                <a:srgbClr val="008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93040" y="1690688"/>
            <a:ext cx="11805920" cy="4351338"/>
          </a:xfrm>
        </p:spPr>
        <p:txBody>
          <a:bodyPr>
            <a:noAutofit/>
          </a:bodyPr>
          <a:lstStyle/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/>
              <a:t>Диссертационный совет </a:t>
            </a:r>
            <a:r>
              <a:rPr lang="ru-RU" sz="3600" b="1" dirty="0" smtClean="0"/>
              <a:t>Московского государственного университета </a:t>
            </a:r>
          </a:p>
          <a:p>
            <a:pPr marL="742950" indent="-74295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i="1" dirty="0">
                <a:hlinkClick r:id="rId3"/>
              </a:rPr>
              <a:t>https://istina.msu.ru/dissertation_councils/councils/49621903</a:t>
            </a:r>
            <a:r>
              <a:rPr lang="ru-RU" b="1" i="1" dirty="0" smtClean="0">
                <a:hlinkClick r:id="rId3"/>
              </a:rPr>
              <a:t>/</a:t>
            </a:r>
            <a:endParaRPr lang="ru-RU" b="1" i="1" dirty="0" smtClean="0"/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/>
              <a:t>в</a:t>
            </a:r>
            <a:r>
              <a:rPr lang="ru-RU" sz="3600" b="1" dirty="0" smtClean="0"/>
              <a:t>ключает направление по </a:t>
            </a:r>
            <a:r>
              <a:rPr lang="ru-RU" sz="3600" b="1" dirty="0"/>
              <a:t>Экономике народонаселения и </a:t>
            </a:r>
            <a:r>
              <a:rPr lang="ru-RU" sz="3600" b="1" dirty="0" smtClean="0"/>
              <a:t>демографии</a:t>
            </a:r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endParaRPr lang="ru-RU" sz="3600" b="1" dirty="0"/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dirty="0" smtClean="0"/>
              <a:t>Июль 2017 года</a:t>
            </a:r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endParaRPr lang="ru-RU" sz="3600" b="1" dirty="0"/>
          </a:p>
        </p:txBody>
      </p:sp>
      <p:sp>
        <p:nvSpPr>
          <p:cNvPr id="5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32480" y="6356350"/>
            <a:ext cx="6121400" cy="482919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2811670" y="3785487"/>
            <a:ext cx="22381952" cy="138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16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8000"/>
                </a:solidFill>
              </a:rPr>
              <a:t>ЧТО НОВОГО </a:t>
            </a:r>
            <a:endParaRPr lang="ru-RU" sz="6000" b="1" dirty="0">
              <a:solidFill>
                <a:srgbClr val="008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93040" y="1690688"/>
            <a:ext cx="11805920" cy="4351338"/>
          </a:xfrm>
        </p:spPr>
        <p:txBody>
          <a:bodyPr>
            <a:noAutofit/>
          </a:bodyPr>
          <a:lstStyle/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 smtClean="0"/>
              <a:t>Программа двойного руководства аспирантами </a:t>
            </a:r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/>
              <a:t>с</a:t>
            </a:r>
            <a:r>
              <a:rPr lang="ru-RU" sz="3600" b="1" dirty="0" smtClean="0"/>
              <a:t>овместно с </a:t>
            </a:r>
            <a:r>
              <a:rPr lang="ru-RU" sz="3600" b="1" dirty="0"/>
              <a:t>Институтом демографии университета Париж-</a:t>
            </a:r>
            <a:r>
              <a:rPr lang="en-US" sz="3600" b="1" dirty="0"/>
              <a:t>I</a:t>
            </a:r>
            <a:r>
              <a:rPr lang="ru-RU" sz="3600" b="1" dirty="0"/>
              <a:t>-Пантеон-Сорбонна </a:t>
            </a:r>
            <a:endParaRPr lang="ru-RU" sz="3600" b="1" dirty="0" smtClean="0"/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endParaRPr lang="ru-RU" sz="3600" b="1" dirty="0"/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 smtClean="0"/>
              <a:t>КЭН (МГУ) + </a:t>
            </a:r>
            <a:r>
              <a:rPr lang="en-US" sz="3600" b="1" dirty="0" smtClean="0"/>
              <a:t>PhD</a:t>
            </a:r>
            <a:r>
              <a:rPr lang="ru-RU" sz="3600" b="1" dirty="0" smtClean="0"/>
              <a:t> (Сорбонна)</a:t>
            </a:r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endParaRPr lang="ru-RU" sz="3600" b="1" dirty="0"/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dirty="0" smtClean="0">
                <a:solidFill>
                  <a:srgbClr val="FF0000"/>
                </a:solidFill>
              </a:rPr>
              <a:t>Работает стипендиальная программа </a:t>
            </a:r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endParaRPr lang="ru-RU" sz="3600" b="1" dirty="0"/>
          </a:p>
        </p:txBody>
      </p:sp>
      <p:sp>
        <p:nvSpPr>
          <p:cNvPr id="5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32480" y="6356350"/>
            <a:ext cx="6121400" cy="482919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2811670" y="3785487"/>
            <a:ext cx="22381952" cy="138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Picture 1" descr="medium_193ea5be318e4658a7571d32a2c3b96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1" t="37619" r="2264" b="33028"/>
          <a:stretch>
            <a:fillRect/>
          </a:stretch>
        </p:blipFill>
        <p:spPr bwMode="auto">
          <a:xfrm>
            <a:off x="7808310" y="4489839"/>
            <a:ext cx="3545490" cy="111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02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8000"/>
                </a:solidFill>
              </a:rPr>
              <a:t>ЧТО НОВОГО </a:t>
            </a:r>
            <a:endParaRPr lang="ru-RU" sz="6000" b="1" dirty="0">
              <a:solidFill>
                <a:srgbClr val="008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93040" y="1690688"/>
            <a:ext cx="1180592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/>
              <a:t>С</a:t>
            </a:r>
            <a:r>
              <a:rPr lang="ru-RU" sz="3600" b="1" dirty="0" smtClean="0"/>
              <a:t>ерия </a:t>
            </a:r>
            <a:r>
              <a:rPr lang="ru-RU" sz="3600" b="1" dirty="0"/>
              <a:t>учебных пособий для студентов магистратуры экономического факультета МГУ имени </a:t>
            </a:r>
            <a:r>
              <a:rPr lang="ru-RU" sz="3600" b="1" dirty="0" err="1"/>
              <a:t>М.В.Ломоносова</a:t>
            </a:r>
            <a:r>
              <a:rPr lang="ru-RU" sz="3600" b="1" dirty="0"/>
              <a:t> по демографии и экономике </a:t>
            </a:r>
            <a:r>
              <a:rPr lang="ru-RU" sz="3600" b="1" dirty="0" smtClean="0"/>
              <a:t>народонаселения</a:t>
            </a:r>
          </a:p>
          <a:p>
            <a:pPr marL="0" indent="0">
              <a:buNone/>
            </a:pPr>
            <a:endParaRPr lang="ru-RU" sz="3600" b="1" dirty="0"/>
          </a:p>
          <a:p>
            <a:pPr marL="0" indent="0">
              <a:buNone/>
            </a:pPr>
            <a:r>
              <a:rPr lang="ru-RU" sz="3600" dirty="0" smtClean="0">
                <a:solidFill>
                  <a:srgbClr val="FF0000"/>
                </a:solidFill>
              </a:rPr>
              <a:t>Приглашаем к сотрудничеству</a:t>
            </a:r>
            <a:endParaRPr lang="ru-RU" sz="3600" dirty="0">
              <a:solidFill>
                <a:srgbClr val="FF0000"/>
              </a:solidFill>
            </a:endParaRPr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endParaRPr lang="ru-RU" sz="3600" b="1" dirty="0"/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endParaRPr lang="ru-RU" sz="3600" b="1" dirty="0" smtClean="0"/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endParaRPr lang="ru-RU" sz="3600" b="1" dirty="0"/>
          </a:p>
        </p:txBody>
      </p:sp>
      <p:sp>
        <p:nvSpPr>
          <p:cNvPr id="5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32480" y="6356350"/>
            <a:ext cx="6121400" cy="482919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2811670" y="3785487"/>
            <a:ext cx="22381952" cy="138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3782" y="3210778"/>
            <a:ext cx="2255178" cy="31455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6738" y="3210778"/>
            <a:ext cx="2209379" cy="312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65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8000"/>
                </a:solidFill>
              </a:rPr>
              <a:t>ЧТО НОВОГО </a:t>
            </a:r>
            <a:endParaRPr lang="ru-RU" sz="6000" b="1" dirty="0">
              <a:solidFill>
                <a:srgbClr val="008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93040" y="1690688"/>
            <a:ext cx="1180592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 smtClean="0"/>
              <a:t>Курс по демографии в </a:t>
            </a:r>
            <a:r>
              <a:rPr lang="ru-RU" sz="3600" b="1" dirty="0"/>
              <a:t>новом Совместном университете МГУ-ППИ в </a:t>
            </a:r>
            <a:r>
              <a:rPr lang="ru-RU" sz="3600" b="1" dirty="0" err="1"/>
              <a:t>Шэньчжэне</a:t>
            </a:r>
            <a:r>
              <a:rPr lang="ru-RU" sz="3600" b="1" dirty="0"/>
              <a:t> (Китай</a:t>
            </a:r>
            <a:r>
              <a:rPr lang="ru-RU" sz="3600" b="1" dirty="0" smtClean="0"/>
              <a:t>)</a:t>
            </a:r>
          </a:p>
          <a:p>
            <a:pPr marL="0" indent="0">
              <a:buNone/>
            </a:pPr>
            <a:endParaRPr lang="ru-RU" sz="3600" b="1" dirty="0"/>
          </a:p>
          <a:p>
            <a:pPr marL="0" indent="0">
              <a:buNone/>
            </a:pPr>
            <a:r>
              <a:rPr lang="ru-RU" sz="3600" dirty="0" smtClean="0"/>
              <a:t>Продолжаются дистанционные и очные курсы в филиалах МГУ  </a:t>
            </a:r>
            <a:endParaRPr lang="ru-RU" sz="3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3600" b="1" dirty="0"/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endParaRPr lang="ru-RU" sz="3600" b="1" dirty="0" smtClean="0"/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endParaRPr lang="ru-RU" sz="3600" b="1" dirty="0"/>
          </a:p>
        </p:txBody>
      </p:sp>
      <p:sp>
        <p:nvSpPr>
          <p:cNvPr id="5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32480" y="6356350"/>
            <a:ext cx="6121400" cy="482919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2811670" y="3785487"/>
            <a:ext cx="22381952" cy="138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86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8000"/>
                </a:solidFill>
              </a:rPr>
              <a:t>ЧТО НОВОГО </a:t>
            </a:r>
            <a:endParaRPr lang="ru-RU" sz="6000" b="1" dirty="0">
              <a:solidFill>
                <a:srgbClr val="008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93040" y="1690688"/>
            <a:ext cx="1180592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 smtClean="0"/>
              <a:t>Фестиваль НАУКИ МГУ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 smtClean="0"/>
              <a:t>Игра «Живая демография» для абитуриентов и школьников</a:t>
            </a:r>
            <a:endParaRPr lang="ru-RU" sz="3600" b="1" dirty="0"/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endParaRPr lang="ru-RU" sz="3600" b="1" dirty="0" smtClean="0"/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endParaRPr lang="ru-RU" sz="3600" b="1" dirty="0"/>
          </a:p>
        </p:txBody>
      </p:sp>
      <p:sp>
        <p:nvSpPr>
          <p:cNvPr id="5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32480" y="6356350"/>
            <a:ext cx="6121400" cy="482919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2811670" y="3785487"/>
            <a:ext cx="22381952" cy="138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1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32480" y="6356350"/>
            <a:ext cx="6121400" cy="482919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2811670" y="3785487"/>
            <a:ext cx="22381952" cy="138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18" name="Picture 2" descr="Kcy;&amp;acy;&amp;fcy;&amp;iecy;&amp;dcy;&amp;rcy;&amp;acy; &amp;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640" y="-13970"/>
            <a:ext cx="8493760" cy="637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71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8000"/>
                </a:solidFill>
              </a:rPr>
              <a:t>Школа </a:t>
            </a:r>
            <a:r>
              <a:rPr lang="ru-RU" b="1" dirty="0" err="1" smtClean="0">
                <a:solidFill>
                  <a:srgbClr val="008000"/>
                </a:solidFill>
              </a:rPr>
              <a:t>Д.И.Валентея</a:t>
            </a:r>
            <a:endParaRPr lang="ru-RU" b="1" dirty="0">
              <a:solidFill>
                <a:srgbClr val="008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28405" y="1806539"/>
            <a:ext cx="7982595" cy="49078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/>
              <a:t>Основатель школы</a:t>
            </a:r>
          </a:p>
          <a:p>
            <a:pPr marL="0" indent="0" algn="ctr">
              <a:buNone/>
            </a:pPr>
            <a:r>
              <a:rPr lang="ru-RU" sz="3600" dirty="0" smtClean="0"/>
              <a:t>профессор </a:t>
            </a:r>
            <a:r>
              <a:rPr lang="ru-RU" sz="3600" dirty="0" err="1" smtClean="0"/>
              <a:t>Д.И.Валентей</a:t>
            </a:r>
            <a:endParaRPr lang="ru-RU" sz="3600" dirty="0" smtClean="0"/>
          </a:p>
          <a:p>
            <a:pPr marL="0" indent="0" algn="ctr">
              <a:buNone/>
            </a:pPr>
            <a:r>
              <a:rPr lang="ru-RU" sz="3600" dirty="0" smtClean="0"/>
              <a:t>15.09.1922 - 17.12.1994</a:t>
            </a:r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r>
              <a:rPr lang="ru-RU" sz="8000" b="1" dirty="0" smtClean="0">
                <a:solidFill>
                  <a:schemeClr val="accent2">
                    <a:lumMod val="75000"/>
                  </a:schemeClr>
                </a:solidFill>
              </a:rPr>
              <a:t>95-летие</a:t>
            </a:r>
            <a:endParaRPr lang="ru-RU" sz="8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560" y="1487033"/>
            <a:ext cx="4897120" cy="5227403"/>
          </a:xfrm>
          <a:prstGeom prst="rect">
            <a:avLst/>
          </a:prstGeom>
        </p:spPr>
      </p:pic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059680" y="6226421"/>
            <a:ext cx="7335520" cy="488015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</a:p>
        </p:txBody>
      </p:sp>
    </p:spTree>
    <p:extLst>
      <p:ext uri="{BB962C8B-B14F-4D97-AF65-F5344CB8AC3E}">
        <p14:creationId xmlns:p14="http://schemas.microsoft.com/office/powerpoint/2010/main" val="336529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93040" y="1690688"/>
            <a:ext cx="1180592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 smtClean="0"/>
              <a:t>Фестиваль НАУКИ МГУ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 smtClean="0"/>
              <a:t>Игра «Живая демография» для абитуриентов и школьников</a:t>
            </a:r>
            <a:endParaRPr lang="ru-RU" sz="3600" b="1" dirty="0"/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endParaRPr lang="ru-RU" sz="3600" b="1" dirty="0" smtClean="0"/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endParaRPr lang="ru-RU" sz="3600" b="1" dirty="0"/>
          </a:p>
        </p:txBody>
      </p:sp>
      <p:sp>
        <p:nvSpPr>
          <p:cNvPr id="5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32480" y="6356350"/>
            <a:ext cx="6121400" cy="482919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2811670" y="3785487"/>
            <a:ext cx="22381952" cy="138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440" y="0"/>
            <a:ext cx="10932160" cy="642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45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8000"/>
                </a:solidFill>
              </a:rPr>
              <a:t>ЧТО НОВОГО </a:t>
            </a:r>
            <a:endParaRPr lang="ru-RU" sz="6000" b="1" dirty="0">
              <a:solidFill>
                <a:srgbClr val="008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0" y="1426528"/>
            <a:ext cx="12029440" cy="4710112"/>
          </a:xfrm>
        </p:spPr>
        <p:txBody>
          <a:bodyPr>
            <a:noAutofit/>
          </a:bodyPr>
          <a:lstStyle/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3600" b="1" dirty="0" smtClean="0"/>
              <a:t>Научные исследования</a:t>
            </a:r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ru-RU" sz="3600" dirty="0" smtClean="0"/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3600" dirty="0" smtClean="0"/>
              <a:t>Влияние изменения демографических структур на экономику, Региональные особенности демографического развития, Рождаемость в старших возрастах, Старение </a:t>
            </a:r>
            <a:r>
              <a:rPr lang="ru-RU" sz="3600" smtClean="0"/>
              <a:t>в столицах, Демографическая </a:t>
            </a:r>
            <a:r>
              <a:rPr lang="ru-RU" sz="3600"/>
              <a:t>грамотность студентов (МГУ-Сорбонна-Пражский университет</a:t>
            </a:r>
            <a:r>
              <a:rPr lang="ru-RU" sz="3600" smtClean="0"/>
              <a:t>) </a:t>
            </a:r>
            <a:r>
              <a:rPr lang="ru-RU" sz="3600" dirty="0" smtClean="0"/>
              <a:t>и другие темы </a:t>
            </a:r>
            <a:endParaRPr lang="ru-RU" sz="3600" dirty="0"/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ru-RU" sz="3600" b="1" dirty="0" smtClean="0"/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ru-RU" sz="3600" b="1" dirty="0"/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ru-RU" sz="3600" dirty="0"/>
          </a:p>
        </p:txBody>
      </p:sp>
      <p:sp>
        <p:nvSpPr>
          <p:cNvPr id="5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32480" y="6356350"/>
            <a:ext cx="6121400" cy="482919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</a:p>
        </p:txBody>
      </p:sp>
    </p:spTree>
    <p:extLst>
      <p:ext uri="{BB962C8B-B14F-4D97-AF65-F5344CB8AC3E}">
        <p14:creationId xmlns:p14="http://schemas.microsoft.com/office/powerpoint/2010/main" val="202502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8000"/>
                </a:solidFill>
              </a:rPr>
              <a:t>ЧТО НОВОГО </a:t>
            </a:r>
            <a:endParaRPr lang="ru-RU" sz="6000" b="1" dirty="0">
              <a:solidFill>
                <a:srgbClr val="008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23520" y="1426528"/>
            <a:ext cx="11805920" cy="4351338"/>
          </a:xfrm>
        </p:spPr>
        <p:txBody>
          <a:bodyPr>
            <a:noAutofit/>
          </a:bodyPr>
          <a:lstStyle/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3600" b="1" dirty="0" smtClean="0"/>
              <a:t>Прикладная демография и экспертиза</a:t>
            </a:r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ru-RU" sz="3600" b="1" dirty="0"/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ru-RU" sz="3600" b="1" dirty="0" smtClean="0"/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ru-RU" sz="3600" b="1" dirty="0"/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ru-RU" sz="3600" dirty="0"/>
          </a:p>
        </p:txBody>
      </p:sp>
      <p:sp>
        <p:nvSpPr>
          <p:cNvPr id="5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32480" y="6356350"/>
            <a:ext cx="6121400" cy="482919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36856" y="5340347"/>
            <a:ext cx="309562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b="1" dirty="0" err="1" smtClean="0"/>
              <a:t>Фармакоотрасль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062" y="2145600"/>
            <a:ext cx="3276736" cy="16556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7292" y="2838449"/>
            <a:ext cx="2702408" cy="17419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4986" y="2355402"/>
            <a:ext cx="1609252" cy="14458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47868" y="4379698"/>
            <a:ext cx="2101051" cy="2190839"/>
          </a:xfrm>
          <a:prstGeom prst="rect">
            <a:avLst/>
          </a:prstGeom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3240302"/>
            <a:ext cx="301116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b="1" dirty="0" smtClean="0"/>
              <a:t>ПРООН Казахстан</a:t>
            </a:r>
            <a:endParaRPr lang="ru-RU" sz="2800" b="1" dirty="0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784667" y="4161506"/>
            <a:ext cx="31838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b="1" dirty="0" smtClean="0"/>
              <a:t>ЮНФПА Беларусь</a:t>
            </a:r>
            <a:endParaRPr lang="ru-RU" sz="2800" b="1" dirty="0"/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3912369" y="5321048"/>
            <a:ext cx="40994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b="1" dirty="0" smtClean="0"/>
              <a:t>Проект Индустрия 50+</a:t>
            </a:r>
            <a:endParaRPr lang="ru-RU" sz="28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29700" y="1106221"/>
            <a:ext cx="2466787" cy="959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91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8000"/>
                </a:solidFill>
              </a:rPr>
              <a:t>ЧТО НОВОГО </a:t>
            </a:r>
            <a:endParaRPr lang="ru-RU" sz="6000" b="1" dirty="0">
              <a:solidFill>
                <a:srgbClr val="008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93040" y="1690688"/>
            <a:ext cx="11805920" cy="4351338"/>
          </a:xfrm>
        </p:spPr>
        <p:txBody>
          <a:bodyPr>
            <a:noAutofit/>
          </a:bodyPr>
          <a:lstStyle/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 smtClean="0"/>
              <a:t>Новый журнал НАСЕЛЕНИЕ И ЭКОНОМИКА</a:t>
            </a:r>
            <a:endParaRPr lang="ru-RU" sz="3600" b="1" dirty="0"/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endParaRPr lang="ru-RU" sz="3600" b="1" dirty="0" smtClean="0"/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dirty="0" smtClean="0"/>
              <a:t>Русскоязычные и англоязычные публикации</a:t>
            </a:r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dirty="0" smtClean="0"/>
              <a:t>Перевод</a:t>
            </a:r>
            <a:endParaRPr lang="ru-RU" sz="3600" dirty="0"/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dirty="0" smtClean="0"/>
              <a:t>Поддержка ЭФ МГУ, Банк Держава</a:t>
            </a:r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dirty="0" smtClean="0">
                <a:hlinkClick r:id="rId3"/>
              </a:rPr>
              <a:t>www.populationandeconimics.ru</a:t>
            </a:r>
            <a:r>
              <a:rPr lang="en-US" sz="3600" dirty="0" smtClean="0"/>
              <a:t> </a:t>
            </a:r>
            <a:endParaRPr lang="ru-RU" sz="3600" dirty="0" smtClean="0"/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endParaRPr lang="ru-RU" sz="3600" b="1" dirty="0"/>
          </a:p>
        </p:txBody>
      </p:sp>
      <p:sp>
        <p:nvSpPr>
          <p:cNvPr id="5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32480" y="6356350"/>
            <a:ext cx="6121400" cy="482919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2811670" y="3785487"/>
            <a:ext cx="22381952" cy="138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Picture 1" descr="medium_193ea5be318e4658a7571d32a2c3b96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1" t="37619" r="2264" b="33028"/>
          <a:stretch>
            <a:fillRect/>
          </a:stretch>
        </p:blipFill>
        <p:spPr bwMode="auto">
          <a:xfrm>
            <a:off x="7510780" y="4522788"/>
            <a:ext cx="3545490" cy="111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1_emblema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030" y="2490065"/>
            <a:ext cx="2915920" cy="1944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328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070600" y="6153150"/>
            <a:ext cx="6121400" cy="482919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2811670" y="3785487"/>
            <a:ext cx="22381952" cy="138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87" y="0"/>
            <a:ext cx="4747233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510020" y="5139781"/>
            <a:ext cx="5242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Первый </a:t>
            </a:r>
            <a:r>
              <a:rPr lang="ru-RU" sz="2800" smtClean="0"/>
              <a:t>выпуск декабрь 2017</a:t>
            </a: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178155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IX Валентеевские чтения 18-20 октября 2017 года</a:t>
            </a: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538" y="0"/>
            <a:ext cx="8174603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559980" y="6215746"/>
            <a:ext cx="36320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Прообраз октябрь 2017</a:t>
            </a:r>
          </a:p>
          <a:p>
            <a:r>
              <a:rPr lang="ru-RU" dirty="0" err="1" smtClean="0"/>
              <a:t>http</a:t>
            </a:r>
            <a:r>
              <a:rPr lang="ru-RU" dirty="0"/>
              <a:t>://</a:t>
            </a:r>
            <a:r>
              <a:rPr lang="ru-RU" dirty="0" err="1"/>
              <a:t>naselenie.elpub.ru</a:t>
            </a:r>
            <a:r>
              <a:rPr lang="ru-RU" dirty="0"/>
              <a:t>/</a:t>
            </a:r>
            <a:r>
              <a:rPr lang="ru-RU" dirty="0" err="1"/>
              <a:t>jour</a:t>
            </a:r>
            <a:r>
              <a:rPr lang="ru-RU" dirty="0"/>
              <a:t>/</a:t>
            </a:r>
            <a:r>
              <a:rPr lang="ru-RU" dirty="0" err="1"/>
              <a:t>index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49088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2811670" y="3785487"/>
            <a:ext cx="22381952" cy="138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979" y="69729"/>
            <a:ext cx="82212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86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8000"/>
                </a:solidFill>
              </a:rPr>
              <a:t>ПРИЛОЖЕНИЕ </a:t>
            </a:r>
            <a:br>
              <a:rPr lang="ru-RU" dirty="0" smtClean="0">
                <a:solidFill>
                  <a:srgbClr val="008000"/>
                </a:solidFill>
              </a:rPr>
            </a:br>
            <a:r>
              <a:rPr lang="ru-RU" dirty="0" smtClean="0">
                <a:solidFill>
                  <a:srgbClr val="008000"/>
                </a:solidFill>
              </a:rPr>
              <a:t>Современные школы: </a:t>
            </a:r>
            <a:br>
              <a:rPr lang="ru-RU" dirty="0" smtClean="0">
                <a:solidFill>
                  <a:srgbClr val="008000"/>
                </a:solidFill>
              </a:rPr>
            </a:br>
            <a:r>
              <a:rPr lang="ru-RU" dirty="0" smtClean="0">
                <a:solidFill>
                  <a:srgbClr val="008000"/>
                </a:solidFill>
              </a:rPr>
              <a:t>Новые институциональные условия</a:t>
            </a: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7302" y="1825624"/>
            <a:ext cx="12054698" cy="5176099"/>
          </a:xfrm>
        </p:spPr>
        <p:txBody>
          <a:bodyPr>
            <a:normAutofit fontScale="77500" lnSpcReduction="20000"/>
          </a:bodyPr>
          <a:lstStyle/>
          <a:p>
            <a:r>
              <a:rPr lang="ru-RU" sz="4000" dirty="0"/>
              <a:t>Р</a:t>
            </a:r>
            <a:r>
              <a:rPr lang="ru-RU" sz="4000" dirty="0" smtClean="0"/>
              <a:t>азвитие </a:t>
            </a:r>
            <a:r>
              <a:rPr lang="ru-RU" sz="4000" dirty="0"/>
              <a:t>информационных </a:t>
            </a:r>
            <a:r>
              <a:rPr lang="ru-RU" sz="4000" dirty="0" smtClean="0"/>
              <a:t>технологий</a:t>
            </a:r>
          </a:p>
          <a:p>
            <a:r>
              <a:rPr lang="ru-RU" sz="4000" dirty="0" smtClean="0"/>
              <a:t>Удорожание научных исследований (2-3% ВВП)</a:t>
            </a:r>
          </a:p>
          <a:p>
            <a:r>
              <a:rPr lang="ru-RU" sz="4000" dirty="0" smtClean="0"/>
              <a:t>Глобализация науки и образования (диффузия знания, объем социальных связей, доля национального участия, концентрация/дисперсия производства знания – Скотт, 1993)</a:t>
            </a:r>
          </a:p>
          <a:p>
            <a:r>
              <a:rPr lang="ru-RU" sz="4000" dirty="0" smtClean="0"/>
              <a:t>Признание науки (демократическая ценность, «нужность»)</a:t>
            </a:r>
          </a:p>
          <a:p>
            <a:r>
              <a:rPr lang="ru-RU" sz="4000" dirty="0" smtClean="0"/>
              <a:t>Сетевые </a:t>
            </a:r>
            <a:r>
              <a:rPr lang="ru-RU" sz="4000" dirty="0"/>
              <a:t>формы </a:t>
            </a:r>
            <a:r>
              <a:rPr lang="ru-RU" sz="4000" dirty="0" smtClean="0"/>
              <a:t>кооперации и рост конкуренции</a:t>
            </a:r>
          </a:p>
          <a:p>
            <a:r>
              <a:rPr lang="ru-RU" sz="4000" dirty="0" smtClean="0"/>
              <a:t>Многоступенчатость </a:t>
            </a:r>
            <a:r>
              <a:rPr lang="ru-RU" sz="4000" dirty="0"/>
              <a:t>и вариативность систем </a:t>
            </a:r>
            <a:r>
              <a:rPr lang="ru-RU" sz="4000" dirty="0" smtClean="0"/>
              <a:t>образования</a:t>
            </a:r>
          </a:p>
          <a:p>
            <a:r>
              <a:rPr lang="ru-RU" sz="4000" dirty="0" smtClean="0"/>
              <a:t>Внедрение </a:t>
            </a:r>
            <a:r>
              <a:rPr lang="ru-RU" sz="4000" dirty="0"/>
              <a:t>принципа «обучение через </a:t>
            </a:r>
            <a:r>
              <a:rPr lang="ru-RU" sz="4000" dirty="0" smtClean="0"/>
              <a:t>научение/ обучение в течение жизни» </a:t>
            </a:r>
          </a:p>
          <a:p>
            <a:r>
              <a:rPr lang="ru-RU" sz="4000" dirty="0"/>
              <a:t>Мобильность кадров, феминизация </a:t>
            </a:r>
          </a:p>
          <a:p>
            <a:r>
              <a:rPr lang="ru-RU" sz="4000" dirty="0" smtClean="0"/>
              <a:t>Значимость человеческого капитала в экономике знаний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IX Валентеевские чтения 18-20 октября 2017 года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433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8000"/>
                </a:solidFill>
              </a:rPr>
              <a:t>ПРИЛОЖЕНИЕ</a:t>
            </a:r>
            <a:br>
              <a:rPr lang="ru-RU" dirty="0" smtClean="0">
                <a:solidFill>
                  <a:srgbClr val="008000"/>
                </a:solidFill>
              </a:rPr>
            </a:br>
            <a:r>
              <a:rPr lang="ru-RU" dirty="0" smtClean="0">
                <a:solidFill>
                  <a:srgbClr val="008000"/>
                </a:solidFill>
              </a:rPr>
              <a:t>Современные школы по демографии: </a:t>
            </a:r>
            <a:br>
              <a:rPr lang="ru-RU" dirty="0" smtClean="0">
                <a:solidFill>
                  <a:srgbClr val="008000"/>
                </a:solidFill>
              </a:rPr>
            </a:br>
            <a:r>
              <a:rPr lang="ru-RU" dirty="0" smtClean="0">
                <a:solidFill>
                  <a:srgbClr val="008000"/>
                </a:solidFill>
              </a:rPr>
              <a:t>Новый содержательный контекст</a:t>
            </a: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413375"/>
          </a:xfrm>
        </p:spPr>
        <p:txBody>
          <a:bodyPr>
            <a:normAutofit fontScale="85000" lnSpcReduction="20000"/>
          </a:bodyPr>
          <a:lstStyle/>
          <a:p>
            <a:r>
              <a:rPr lang="ru-RU" sz="4000" dirty="0"/>
              <a:t>Р</a:t>
            </a:r>
            <a:r>
              <a:rPr lang="ru-RU" sz="4000" dirty="0" smtClean="0"/>
              <a:t>ост </a:t>
            </a:r>
            <a:r>
              <a:rPr lang="ru-RU" sz="4000" dirty="0"/>
              <a:t>объема </a:t>
            </a:r>
            <a:r>
              <a:rPr lang="ru-RU" sz="4000" dirty="0" err="1"/>
              <a:t>микроданных</a:t>
            </a:r>
            <a:r>
              <a:rPr lang="ru-RU" sz="4000" dirty="0"/>
              <a:t> о </a:t>
            </a:r>
            <a:r>
              <a:rPr lang="ru-RU" sz="4000" dirty="0" smtClean="0"/>
              <a:t>социуме, </a:t>
            </a:r>
            <a:r>
              <a:rPr lang="en-US" sz="4000" dirty="0" smtClean="0"/>
              <a:t>big data, text mining</a:t>
            </a:r>
            <a:endParaRPr lang="ru-RU" sz="4000" dirty="0" smtClean="0"/>
          </a:p>
          <a:p>
            <a:r>
              <a:rPr lang="ru-RU" sz="4000" dirty="0" smtClean="0"/>
              <a:t>Новые методы </a:t>
            </a:r>
            <a:r>
              <a:rPr lang="ru-RU" sz="4000" dirty="0"/>
              <a:t>обработки данных, математизация </a:t>
            </a:r>
            <a:r>
              <a:rPr lang="ru-RU" sz="4000" dirty="0" smtClean="0"/>
              <a:t>исследований</a:t>
            </a:r>
            <a:endParaRPr lang="ru-RU" sz="4000" dirty="0"/>
          </a:p>
          <a:p>
            <a:r>
              <a:rPr lang="ru-RU" sz="4000" dirty="0" smtClean="0"/>
              <a:t>Собственно </a:t>
            </a:r>
            <a:r>
              <a:rPr lang="ru-RU" sz="4000" dirty="0"/>
              <a:t>демографические школы остались в меньшинстве, важнейшими становятся принципы </a:t>
            </a:r>
            <a:r>
              <a:rPr lang="ru-RU" sz="4000" dirty="0" err="1" smtClean="0"/>
              <a:t>междисциплинарности</a:t>
            </a:r>
            <a:r>
              <a:rPr lang="ru-RU" sz="4000" dirty="0" smtClean="0"/>
              <a:t> (даже естественных и гуманитарных наук) </a:t>
            </a:r>
            <a:r>
              <a:rPr lang="ru-RU" sz="4000" dirty="0"/>
              <a:t>и связи теоретических и прикладных </a:t>
            </a:r>
            <a:r>
              <a:rPr lang="ru-RU" sz="4000" dirty="0" smtClean="0"/>
              <a:t>результатов (экономика </a:t>
            </a:r>
            <a:r>
              <a:rPr lang="ru-RU" sz="4000" dirty="0"/>
              <a:t>народонаселения, пространственная демография, науки о здоровье и старении, социальная и этническая </a:t>
            </a:r>
            <a:r>
              <a:rPr lang="ru-RU" sz="4000" dirty="0" smtClean="0"/>
              <a:t>демография; прикладная демография и политика, ориентированная на результат)  </a:t>
            </a:r>
            <a:endParaRPr lang="ru-RU" sz="4000" dirty="0"/>
          </a:p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IX Валентеевские чтения 18-20 октября 2017 года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2457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822960" y="158750"/>
            <a:ext cx="10515600" cy="1325563"/>
          </a:xfrm>
        </p:spPr>
        <p:txBody>
          <a:bodyPr/>
          <a:lstStyle/>
          <a:p>
            <a:r>
              <a:rPr lang="ru-RU" smtClean="0">
                <a:solidFill>
                  <a:srgbClr val="008000"/>
                </a:solidFill>
              </a:rPr>
              <a:t>Приложение</a:t>
            </a:r>
            <a:br>
              <a:rPr lang="ru-RU" smtClean="0">
                <a:solidFill>
                  <a:srgbClr val="008000"/>
                </a:solidFill>
              </a:rPr>
            </a:br>
            <a:r>
              <a:rPr lang="ru-RU" smtClean="0">
                <a:solidFill>
                  <a:srgbClr val="008000"/>
                </a:solidFill>
              </a:rPr>
              <a:t>Традиции </a:t>
            </a:r>
            <a:r>
              <a:rPr lang="ru-RU" dirty="0" smtClean="0">
                <a:solidFill>
                  <a:srgbClr val="008000"/>
                </a:solidFill>
              </a:rPr>
              <a:t>и современность</a:t>
            </a: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1246505"/>
            <a:ext cx="5852160" cy="4351338"/>
          </a:xfrm>
        </p:spPr>
        <p:txBody>
          <a:bodyPr>
            <a:noAutofit/>
          </a:bodyPr>
          <a:lstStyle/>
          <a:p>
            <a:r>
              <a:rPr lang="ru-RU" sz="2400" dirty="0" smtClean="0"/>
              <a:t>Системность, </a:t>
            </a:r>
            <a:r>
              <a:rPr lang="ru-RU" sz="2400" dirty="0" err="1" smtClean="0"/>
              <a:t>Междисциплинарность</a:t>
            </a:r>
            <a:r>
              <a:rPr lang="ru-RU" sz="2400" dirty="0" smtClean="0"/>
              <a:t>, Связь </a:t>
            </a:r>
            <a:r>
              <a:rPr lang="ru-RU" sz="2400" dirty="0"/>
              <a:t>теоретических и прикладных </a:t>
            </a:r>
            <a:r>
              <a:rPr lang="ru-RU" sz="2400" dirty="0" smtClean="0"/>
              <a:t>исследований, Единство </a:t>
            </a:r>
            <a:r>
              <a:rPr lang="ru-RU" sz="2400" dirty="0"/>
              <a:t>образования и науки</a:t>
            </a:r>
          </a:p>
          <a:p>
            <a:r>
              <a:rPr lang="ru-RU" sz="2400" dirty="0" smtClean="0"/>
              <a:t>Значимость </a:t>
            </a:r>
            <a:r>
              <a:rPr lang="ru-RU" sz="2400" dirty="0"/>
              <a:t>работы с данными и проведения социологических исследований</a:t>
            </a:r>
          </a:p>
          <a:p>
            <a:r>
              <a:rPr lang="ru-RU" sz="2400" dirty="0" smtClean="0"/>
              <a:t>Вовлеченность </a:t>
            </a:r>
            <a:r>
              <a:rPr lang="ru-RU" sz="2400" dirty="0"/>
              <a:t>и связь </a:t>
            </a:r>
            <a:r>
              <a:rPr lang="ru-RU" sz="2400" dirty="0" smtClean="0"/>
              <a:t>поколений, Создание </a:t>
            </a:r>
            <a:r>
              <a:rPr lang="ru-RU" sz="2400" dirty="0"/>
              <a:t>международной партнерской </a:t>
            </a:r>
            <a:r>
              <a:rPr lang="ru-RU" sz="2400" dirty="0" smtClean="0"/>
              <a:t>сети, мобильность </a:t>
            </a:r>
            <a:r>
              <a:rPr lang="ru-RU" sz="2400" dirty="0"/>
              <a:t>членов </a:t>
            </a:r>
            <a:r>
              <a:rPr lang="ru-RU" sz="2400" dirty="0" smtClean="0"/>
              <a:t>школы</a:t>
            </a:r>
          </a:p>
          <a:p>
            <a:r>
              <a:rPr lang="ru-RU" sz="2400" dirty="0" smtClean="0"/>
              <a:t>Важность знаний о человеке (в экономике) </a:t>
            </a:r>
            <a:endParaRPr lang="ru-RU" sz="2400" dirty="0"/>
          </a:p>
          <a:p>
            <a:r>
              <a:rPr lang="ru-RU" sz="2400" dirty="0" smtClean="0"/>
              <a:t>Внедрение </a:t>
            </a:r>
            <a:r>
              <a:rPr lang="ru-RU" sz="2400" dirty="0"/>
              <a:t>программно-целевого подхода в разработку социально-демографической политики</a:t>
            </a:r>
          </a:p>
          <a:p>
            <a:endParaRPr lang="ru-RU" sz="24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745480" y="1216025"/>
            <a:ext cx="6234302" cy="4351338"/>
          </a:xfrm>
        </p:spPr>
        <p:txBody>
          <a:bodyPr>
            <a:noAutofit/>
          </a:bodyPr>
          <a:lstStyle/>
          <a:p>
            <a:r>
              <a:rPr lang="ru-RU" sz="2200" dirty="0" err="1" smtClean="0"/>
              <a:t>Междисциплинарность</a:t>
            </a:r>
            <a:r>
              <a:rPr lang="ru-RU" sz="2200" dirty="0" smtClean="0"/>
              <a:t> – демография «для», демография «и»; образование, исследование и практика</a:t>
            </a:r>
          </a:p>
          <a:p>
            <a:r>
              <a:rPr lang="ru-RU" sz="2200" dirty="0" smtClean="0"/>
              <a:t>Рост объема </a:t>
            </a:r>
            <a:r>
              <a:rPr lang="ru-RU" sz="2200" dirty="0" err="1" smtClean="0"/>
              <a:t>микроданных</a:t>
            </a:r>
            <a:r>
              <a:rPr lang="ru-RU" sz="2200" dirty="0" smtClean="0"/>
              <a:t> о социуме, развитие информационных технологий, Новые </a:t>
            </a:r>
            <a:r>
              <a:rPr lang="ru-RU" sz="2200" dirty="0"/>
              <a:t>методы обработки данных, математизация исследований</a:t>
            </a:r>
          </a:p>
          <a:p>
            <a:r>
              <a:rPr lang="ru-RU" sz="2200" dirty="0" smtClean="0"/>
              <a:t>Многоступенчатость </a:t>
            </a:r>
            <a:r>
              <a:rPr lang="ru-RU" sz="2200" dirty="0"/>
              <a:t>и вариативность систем образования, Внедрение принципа «обучение через научение/ обучение в течение жизни</a:t>
            </a:r>
            <a:r>
              <a:rPr lang="ru-RU" sz="2200" dirty="0" smtClean="0"/>
              <a:t>», Сетевые </a:t>
            </a:r>
            <a:r>
              <a:rPr lang="ru-RU" sz="2200" dirty="0"/>
              <a:t>формы </a:t>
            </a:r>
            <a:r>
              <a:rPr lang="ru-RU" sz="2200" dirty="0" smtClean="0"/>
              <a:t>кооперации, глобализация </a:t>
            </a:r>
            <a:r>
              <a:rPr lang="ru-RU" sz="2200" dirty="0"/>
              <a:t>науки и </a:t>
            </a:r>
            <a:r>
              <a:rPr lang="ru-RU" sz="2200" dirty="0" smtClean="0"/>
              <a:t>образования, мобильность </a:t>
            </a:r>
            <a:r>
              <a:rPr lang="ru-RU" sz="2200" dirty="0"/>
              <a:t>кадров, феминизация </a:t>
            </a:r>
          </a:p>
          <a:p>
            <a:r>
              <a:rPr lang="ru-RU" sz="2200" dirty="0" smtClean="0"/>
              <a:t>Признание науки (демократическая ценность, «нужность»), особенно науки о людях</a:t>
            </a:r>
          </a:p>
          <a:p>
            <a:r>
              <a:rPr lang="ru-RU" sz="2200" dirty="0" smtClean="0"/>
              <a:t>БОР, ПЦП 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IX Валентеевские чтения 18-20 октября 2017 года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227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971550" y="-299403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8000"/>
                </a:solidFill>
              </a:rPr>
              <a:t>ИСТОРИЯ КАФЕДРЫ НАРОДОНАСЕЛЕНИЯ</a:t>
            </a:r>
            <a:endParaRPr lang="ru-RU" b="1" dirty="0">
              <a:solidFill>
                <a:srgbClr val="008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57860" y="748197"/>
            <a:ext cx="11534140" cy="5852160"/>
          </a:xfrm>
        </p:spPr>
        <p:txBody>
          <a:bodyPr>
            <a:noAutofit/>
          </a:bodyPr>
          <a:lstStyle/>
          <a:p>
            <a:r>
              <a:rPr lang="ru-RU" sz="4000" dirty="0" smtClean="0"/>
              <a:t>Лаборатория – 1965, Кафедра – 1967, Центр - 1968</a:t>
            </a:r>
          </a:p>
          <a:p>
            <a:r>
              <a:rPr lang="ru-RU" sz="4000" dirty="0" smtClean="0"/>
              <a:t>1965 </a:t>
            </a:r>
            <a:r>
              <a:rPr lang="mr-IN" sz="4000" dirty="0" smtClean="0"/>
              <a:t>–</a:t>
            </a:r>
            <a:r>
              <a:rPr lang="ru-RU" sz="4000" dirty="0" smtClean="0"/>
              <a:t> аспирантура по проблемам народонаселения</a:t>
            </a:r>
          </a:p>
          <a:p>
            <a:r>
              <a:rPr lang="ru-RU" sz="4000" dirty="0" smtClean="0"/>
              <a:t>1973 </a:t>
            </a:r>
            <a:r>
              <a:rPr lang="mr-IN" sz="4000" dirty="0" smtClean="0"/>
              <a:t>–</a:t>
            </a:r>
            <a:r>
              <a:rPr lang="ru-RU" sz="4000" dirty="0" smtClean="0"/>
              <a:t> диссертационный совет «Экономика народонаселения и демография»</a:t>
            </a:r>
          </a:p>
          <a:p>
            <a:r>
              <a:rPr lang="ru-RU" sz="4000" dirty="0" smtClean="0"/>
              <a:t>1968-1994 группа специализации</a:t>
            </a:r>
          </a:p>
          <a:p>
            <a:r>
              <a:rPr lang="ru-RU" sz="4000" dirty="0" smtClean="0"/>
              <a:t>1977-1991 курсы ООН по демографии</a:t>
            </a:r>
          </a:p>
          <a:p>
            <a:r>
              <a:rPr lang="ru-RU" sz="4000" dirty="0" smtClean="0"/>
              <a:t>1984-1992 отделение по переподготовке кадров</a:t>
            </a:r>
          </a:p>
          <a:p>
            <a:r>
              <a:rPr lang="ru-RU" sz="4000" dirty="0" smtClean="0"/>
              <a:t>с 1992 специализация в магистратуре, </a:t>
            </a:r>
            <a:r>
              <a:rPr lang="en-US" sz="4000" dirty="0" smtClean="0"/>
              <a:t>TEMPUS</a:t>
            </a:r>
            <a:endParaRPr lang="ru-RU" sz="4000" dirty="0" smtClean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052320" y="6356350"/>
            <a:ext cx="7335520" cy="488015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</a:p>
        </p:txBody>
      </p:sp>
    </p:spTree>
    <p:extLst>
      <p:ext uri="{BB962C8B-B14F-4D97-AF65-F5344CB8AC3E}">
        <p14:creationId xmlns:p14="http://schemas.microsoft.com/office/powerpoint/2010/main" val="32426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971550" y="-299403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8000"/>
                </a:solidFill>
              </a:rPr>
              <a:t>ИСТОРИЯ КАФЕДРЫ НАРОДОНАСЕЛЕНИЯ</a:t>
            </a:r>
            <a:endParaRPr lang="ru-RU" b="1" dirty="0">
              <a:solidFill>
                <a:srgbClr val="008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8760" y="765175"/>
            <a:ext cx="11534140" cy="5852160"/>
          </a:xfrm>
        </p:spPr>
        <p:txBody>
          <a:bodyPr>
            <a:noAutofit/>
          </a:bodyPr>
          <a:lstStyle/>
          <a:p>
            <a:r>
              <a:rPr lang="ru-RU" sz="4000" dirty="0" smtClean="0"/>
              <a:t>Совместная работа с Лабораторией</a:t>
            </a:r>
          </a:p>
          <a:p>
            <a:pPr lvl="1"/>
            <a:r>
              <a:rPr lang="ru-RU" sz="3600" dirty="0" smtClean="0"/>
              <a:t>Преподавательская и методическая работа </a:t>
            </a:r>
          </a:p>
          <a:p>
            <a:pPr lvl="1"/>
            <a:r>
              <a:rPr lang="ru-RU" sz="3600" dirty="0" smtClean="0"/>
              <a:t>Руководство студентами и аспирантами</a:t>
            </a:r>
          </a:p>
          <a:p>
            <a:pPr lvl="1"/>
            <a:r>
              <a:rPr lang="ru-RU" sz="3600" dirty="0" smtClean="0"/>
              <a:t>Научные исследования</a:t>
            </a:r>
          </a:p>
          <a:p>
            <a:pPr lvl="1"/>
            <a:r>
              <a:rPr lang="ru-RU" sz="3600" dirty="0" smtClean="0"/>
              <a:t>Консультации и экспертиза</a:t>
            </a:r>
          </a:p>
          <a:p>
            <a:pPr lvl="1"/>
            <a:r>
              <a:rPr lang="ru-RU" sz="3600" dirty="0" smtClean="0"/>
              <a:t>Научные серии («Население и экономика», «Демографические исследования», Международная миграция населения», «Качественные исследования» и другие)</a:t>
            </a:r>
          </a:p>
          <a:p>
            <a:pPr lvl="1"/>
            <a:r>
              <a:rPr lang="ru-RU" sz="3600" dirty="0" smtClean="0"/>
              <a:t>Взаимная подготовка кадров</a:t>
            </a:r>
          </a:p>
          <a:p>
            <a:pPr lvl="1"/>
            <a:r>
              <a:rPr lang="ru-RU" sz="3600" dirty="0" smtClean="0"/>
              <a:t>Конференции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437380" y="6373327"/>
            <a:ext cx="7335520" cy="488015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</a:p>
        </p:txBody>
      </p:sp>
    </p:spTree>
    <p:extLst>
      <p:ext uri="{BB962C8B-B14F-4D97-AF65-F5344CB8AC3E}">
        <p14:creationId xmlns:p14="http://schemas.microsoft.com/office/powerpoint/2010/main" val="61505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8000"/>
                </a:solidFill>
              </a:rPr>
              <a:t>ЗА ПОЛВЕКА</a:t>
            </a:r>
            <a:endParaRPr lang="ru-RU" sz="6000" b="1" dirty="0">
              <a:solidFill>
                <a:srgbClr val="008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151979"/>
            <a:ext cx="11567160" cy="490789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Font typeface="Wingdings" charset="2"/>
              <a:buChar char="ü"/>
            </a:pPr>
            <a:r>
              <a:rPr lang="ru-RU" sz="6000" dirty="0" smtClean="0"/>
              <a:t>  500 выпускников</a:t>
            </a:r>
          </a:p>
          <a:p>
            <a:pPr marL="0" indent="0">
              <a:spcBef>
                <a:spcPts val="0"/>
              </a:spcBef>
              <a:buFont typeface="Wingdings" charset="2"/>
              <a:buChar char="ü"/>
            </a:pPr>
            <a:r>
              <a:rPr lang="ru-RU" sz="6000" dirty="0" smtClean="0"/>
              <a:t>  150 кандидатов наук</a:t>
            </a:r>
          </a:p>
          <a:p>
            <a:pPr marL="0" indent="0">
              <a:spcBef>
                <a:spcPts val="0"/>
              </a:spcBef>
              <a:buFont typeface="Wingdings" charset="2"/>
              <a:buChar char="ü"/>
            </a:pPr>
            <a:r>
              <a:rPr lang="ru-RU" sz="6000" dirty="0" smtClean="0"/>
              <a:t>  20 докторов наук</a:t>
            </a:r>
            <a:endParaRPr lang="ru-RU" sz="6000" dirty="0"/>
          </a:p>
        </p:txBody>
      </p:sp>
      <p:sp>
        <p:nvSpPr>
          <p:cNvPr id="5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052320" y="6356350"/>
            <a:ext cx="7335520" cy="488015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</a:p>
        </p:txBody>
      </p:sp>
    </p:spTree>
    <p:extLst>
      <p:ext uri="{BB962C8B-B14F-4D97-AF65-F5344CB8AC3E}">
        <p14:creationId xmlns:p14="http://schemas.microsoft.com/office/powerpoint/2010/main" val="56099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8000"/>
                </a:solidFill>
              </a:rPr>
              <a:t>НАМЕЧЕННЫЕ ПЕРСПЕКТИВЫ</a:t>
            </a:r>
            <a:endParaRPr lang="ru-RU" sz="6000" b="1" dirty="0">
              <a:solidFill>
                <a:srgbClr val="008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838200" y="1426528"/>
            <a:ext cx="10515600" cy="4351338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sz="3600" dirty="0" smtClean="0"/>
              <a:t>Междисциплинарные исследования с демографическим ядром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3600" dirty="0" smtClean="0"/>
              <a:t>Анализ данных в новой цифровой реальности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3600" dirty="0" smtClean="0"/>
              <a:t>Создание спроса на прикладную демографию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3600" dirty="0" smtClean="0"/>
              <a:t>Расширение партнерской сети, развитие методического центра для преподавателей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3600" dirty="0" smtClean="0"/>
              <a:t>Укрепление международных связей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3600" dirty="0" smtClean="0"/>
              <a:t>Популяризация демографических знаний </a:t>
            </a:r>
            <a:endParaRPr lang="ru-RU" sz="3600" dirty="0"/>
          </a:p>
        </p:txBody>
      </p:sp>
      <p:sp>
        <p:nvSpPr>
          <p:cNvPr id="5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32480" y="6356350"/>
            <a:ext cx="6121400" cy="482919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</a:p>
        </p:txBody>
      </p:sp>
    </p:spTree>
    <p:extLst>
      <p:ext uri="{BB962C8B-B14F-4D97-AF65-F5344CB8AC3E}">
        <p14:creationId xmlns:p14="http://schemas.microsoft.com/office/powerpoint/2010/main" val="51330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8000"/>
                </a:solidFill>
              </a:rPr>
              <a:t>ЧТО НОВОГО </a:t>
            </a:r>
            <a:endParaRPr lang="ru-RU" sz="6000" b="1" dirty="0">
              <a:solidFill>
                <a:srgbClr val="008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23520" y="1426528"/>
            <a:ext cx="11805920" cy="4351338"/>
          </a:xfrm>
        </p:spPr>
        <p:txBody>
          <a:bodyPr>
            <a:noAutofit/>
          </a:bodyPr>
          <a:lstStyle/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ru-RU" sz="3600" dirty="0"/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b="1" dirty="0" smtClean="0"/>
              <a:t>Курс в аспирантуре «Демографические </a:t>
            </a:r>
            <a:r>
              <a:rPr lang="ru-RU" sz="3600" b="1" dirty="0"/>
              <a:t>детерминанты социально-экономического </a:t>
            </a:r>
            <a:r>
              <a:rPr lang="ru-RU" sz="3600" b="1" dirty="0" smtClean="0"/>
              <a:t>развития» для аспирантов разных направлений</a:t>
            </a:r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endParaRPr lang="ru-RU" sz="3600" b="1" dirty="0"/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600" i="1" dirty="0" smtClean="0"/>
              <a:t>11-14 аспирантов выбирают ежегодно</a:t>
            </a:r>
            <a:endParaRPr lang="ru-RU" sz="3600" i="1" dirty="0"/>
          </a:p>
        </p:txBody>
      </p:sp>
      <p:sp>
        <p:nvSpPr>
          <p:cNvPr id="5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32480" y="6356350"/>
            <a:ext cx="6121400" cy="482919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</a:p>
        </p:txBody>
      </p:sp>
    </p:spTree>
    <p:extLst>
      <p:ext uri="{BB962C8B-B14F-4D97-AF65-F5344CB8AC3E}">
        <p14:creationId xmlns:p14="http://schemas.microsoft.com/office/powerpoint/2010/main" val="116773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8000"/>
                </a:solidFill>
              </a:rPr>
              <a:t>ЧТО НОВОГО </a:t>
            </a:r>
            <a:endParaRPr lang="ru-RU" sz="6000" b="1" dirty="0">
              <a:solidFill>
                <a:srgbClr val="008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23520" y="1426528"/>
            <a:ext cx="11805920" cy="4351338"/>
          </a:xfrm>
        </p:spPr>
        <p:txBody>
          <a:bodyPr>
            <a:noAutofit/>
          </a:bodyPr>
          <a:lstStyle/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3600" b="1" dirty="0" smtClean="0"/>
              <a:t>Демографические треки в новой магистратуре ЭФ МГУ</a:t>
            </a:r>
            <a:r>
              <a:rPr lang="ru-RU" sz="3600" dirty="0" smtClean="0"/>
              <a:t>:</a:t>
            </a:r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ru-RU" sz="3600" i="1" dirty="0"/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3600" i="1" dirty="0" smtClean="0"/>
              <a:t>Экономическая политика</a:t>
            </a:r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3600" i="1" dirty="0" smtClean="0"/>
              <a:t>Фундаментальная экономика и математические методы</a:t>
            </a:r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ru-RU" sz="3600" i="1" dirty="0"/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3600" dirty="0"/>
              <a:t>и</a:t>
            </a:r>
            <a:r>
              <a:rPr lang="ru-RU" sz="3600" dirty="0" smtClean="0"/>
              <a:t> отдельные курсы на других программах</a:t>
            </a:r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ru-RU" sz="3600" dirty="0"/>
          </a:p>
        </p:txBody>
      </p:sp>
      <p:sp>
        <p:nvSpPr>
          <p:cNvPr id="5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32480" y="6356350"/>
            <a:ext cx="6121400" cy="482919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</a:p>
        </p:txBody>
      </p:sp>
    </p:spTree>
    <p:extLst>
      <p:ext uri="{BB962C8B-B14F-4D97-AF65-F5344CB8AC3E}">
        <p14:creationId xmlns:p14="http://schemas.microsoft.com/office/powerpoint/2010/main" val="79010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8000"/>
                </a:solidFill>
              </a:rPr>
              <a:t>ЧТО НОВОГО</a:t>
            </a:r>
            <a:endParaRPr lang="ru-RU" sz="6000" b="1" dirty="0">
              <a:solidFill>
                <a:srgbClr val="008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23520" y="1426528"/>
            <a:ext cx="11805920" cy="4351338"/>
          </a:xfrm>
        </p:spPr>
        <p:txBody>
          <a:bodyPr>
            <a:noAutofit/>
          </a:bodyPr>
          <a:lstStyle/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3600" b="1" dirty="0" smtClean="0"/>
              <a:t>Реконструкция системы курсов по выбору и факультативов в </a:t>
            </a:r>
            <a:r>
              <a:rPr lang="ru-RU" sz="3600" b="1" dirty="0" err="1" smtClean="0"/>
              <a:t>бакалавриате</a:t>
            </a:r>
            <a:endParaRPr lang="ru-RU" sz="3600" b="1" dirty="0" smtClean="0"/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ru-RU" sz="3600" b="1" dirty="0" smtClean="0"/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3600" b="1" dirty="0"/>
              <a:t>Демографический клуб для студентов и аспирантов кафедры</a:t>
            </a:r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ru-RU" sz="3600" i="1" dirty="0"/>
          </a:p>
          <a:p>
            <a:pPr marL="742950" lvl="0" indent="-74295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3600" i="1" dirty="0"/>
              <a:t>более 50 студентов пишут курсовые и выпускные работы по демографии</a:t>
            </a:r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ru-RU" sz="3600" b="1" dirty="0" smtClean="0"/>
          </a:p>
          <a:p>
            <a:pPr marL="742950" marR="0" lvl="0" indent="-7429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ru-RU" sz="3600" dirty="0"/>
          </a:p>
        </p:txBody>
      </p:sp>
      <p:sp>
        <p:nvSpPr>
          <p:cNvPr id="5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32480" y="6356350"/>
            <a:ext cx="6121400" cy="482919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IX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Валентеевские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чтения 18-20 октября 2017</a:t>
            </a:r>
          </a:p>
        </p:txBody>
      </p:sp>
    </p:spTree>
    <p:extLst>
      <p:ext uri="{BB962C8B-B14F-4D97-AF65-F5344CB8AC3E}">
        <p14:creationId xmlns:p14="http://schemas.microsoft.com/office/powerpoint/2010/main" val="29184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994</TotalTime>
  <Words>1019</Words>
  <Application>Microsoft Macintosh PowerPoint</Application>
  <PresentationFormat>Широкоэкранный</PresentationFormat>
  <Paragraphs>216</Paragraphs>
  <Slides>29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Calibri</vt:lpstr>
      <vt:lpstr>Calibri Light</vt:lpstr>
      <vt:lpstr>Mangal</vt:lpstr>
      <vt:lpstr>Wingdings</vt:lpstr>
      <vt:lpstr>Arial</vt:lpstr>
      <vt:lpstr>Тема Office</vt:lpstr>
      <vt:lpstr> </vt:lpstr>
      <vt:lpstr>Школа Д.И.Валентея</vt:lpstr>
      <vt:lpstr>ИСТОРИЯ КАФЕДРЫ НАРОДОНАСЕЛЕНИЯ</vt:lpstr>
      <vt:lpstr>ИСТОРИЯ КАФЕДРЫ НАРОДОНАСЕЛЕНИЯ</vt:lpstr>
      <vt:lpstr>ЗА ПОЛВЕКА</vt:lpstr>
      <vt:lpstr>НАМЕЧЕННЫЕ ПЕРСПЕКТИВЫ</vt:lpstr>
      <vt:lpstr>ЧТО НОВОГО </vt:lpstr>
      <vt:lpstr>ЧТО НОВОГО </vt:lpstr>
      <vt:lpstr>ЧТО НОВОГО</vt:lpstr>
      <vt:lpstr>https://demography.econ.msu.ru/Demography_Club/</vt:lpstr>
      <vt:lpstr>ЧТО НОВОГО </vt:lpstr>
      <vt:lpstr>ЧТО НОВОГО </vt:lpstr>
      <vt:lpstr>ЧТО НОВОГО </vt:lpstr>
      <vt:lpstr>ЧТО НОВОГО </vt:lpstr>
      <vt:lpstr>ЧТО НОВОГО </vt:lpstr>
      <vt:lpstr>ЧТО НОВОГО </vt:lpstr>
      <vt:lpstr>ЧТО НОВОГО </vt:lpstr>
      <vt:lpstr>ЧТО НОВОГО </vt:lpstr>
      <vt:lpstr>Презентация PowerPoint</vt:lpstr>
      <vt:lpstr>Презентация PowerPoint</vt:lpstr>
      <vt:lpstr>ЧТО НОВОГО </vt:lpstr>
      <vt:lpstr>ЧТО НОВОГО </vt:lpstr>
      <vt:lpstr>ЧТО НОВОГО </vt:lpstr>
      <vt:lpstr>Презентация PowerPoint</vt:lpstr>
      <vt:lpstr>Презентация PowerPoint</vt:lpstr>
      <vt:lpstr>Презентация PowerPoint</vt:lpstr>
      <vt:lpstr>ПРИЛОЖЕНИЕ  Современные школы:  Новые институциональные условия</vt:lpstr>
      <vt:lpstr>ПРИЛОЖЕНИЕ Современные школы по демографии:  Новый содержательный контекст</vt:lpstr>
      <vt:lpstr>Приложение Традиции и современность</vt:lpstr>
    </vt:vector>
  </TitlesOfParts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Преподавание демографии экономистам: </dc:title>
  <dc:creator>NM</dc:creator>
  <cp:lastModifiedBy>Irina Kalabikhina</cp:lastModifiedBy>
  <cp:revision>54</cp:revision>
  <cp:lastPrinted>2017-10-18T05:30:19Z</cp:lastPrinted>
  <dcterms:created xsi:type="dcterms:W3CDTF">2016-04-17T16:49:13Z</dcterms:created>
  <dcterms:modified xsi:type="dcterms:W3CDTF">2017-10-18T05:34:24Z</dcterms:modified>
</cp:coreProperties>
</file>