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256" r:id="rId2"/>
    <p:sldId id="267" r:id="rId3"/>
    <p:sldId id="282" r:id="rId4"/>
    <p:sldId id="285" r:id="rId5"/>
    <p:sldId id="283" r:id="rId6"/>
    <p:sldId id="284" r:id="rId7"/>
    <p:sldId id="292" r:id="rId8"/>
    <p:sldId id="290" r:id="rId9"/>
    <p:sldId id="294" r:id="rId10"/>
    <p:sldId id="293" r:id="rId11"/>
    <p:sldId id="291" r:id="rId12"/>
    <p:sldId id="295" r:id="rId13"/>
    <p:sldId id="296" r:id="rId14"/>
    <p:sldId id="297" r:id="rId15"/>
    <p:sldId id="299" r:id="rId16"/>
    <p:sldId id="300" r:id="rId17"/>
    <p:sldId id="301" r:id="rId18"/>
    <p:sldId id="303" r:id="rId19"/>
    <p:sldId id="304" r:id="rId20"/>
    <p:sldId id="302" r:id="rId21"/>
    <p:sldId id="298" r:id="rId22"/>
    <p:sldId id="309" r:id="rId23"/>
    <p:sldId id="305" r:id="rId24"/>
    <p:sldId id="306" r:id="rId25"/>
    <p:sldId id="308" r:id="rId26"/>
    <p:sldId id="307" r:id="rId27"/>
    <p:sldId id="274" r:id="rId28"/>
    <p:sldId id="275" r:id="rId29"/>
    <p:sldId id="281" r:id="rId3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318"/>
    <p:restoredTop sz="94674"/>
  </p:normalViewPr>
  <p:slideViewPr>
    <p:cSldViewPr snapToGrid="0">
      <p:cViewPr>
        <p:scale>
          <a:sx n="63" d="100"/>
          <a:sy n="63" d="100"/>
        </p:scale>
        <p:origin x="1184" y="148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41" d="100"/>
        <a:sy n="141" d="100"/>
      </p:scale>
      <p:origin x="0" y="0"/>
    </p:cViewPr>
  </p:sorterViewPr>
  <p:notesViewPr>
    <p:cSldViewPr snapToGrid="0">
      <p:cViewPr varScale="1">
        <p:scale>
          <a:sx n="99" d="100"/>
          <a:sy n="99" d="100"/>
        </p:scale>
        <p:origin x="4272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notesMaster" Target="notesMasters/notesMaster1.xml"/><Relationship Id="rId32" Type="http://schemas.openxmlformats.org/officeDocument/2006/relationships/handoutMaster" Target="handoutMasters/handoutMaster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esProps" Target="presProps.xml"/><Relationship Id="rId34" Type="http://schemas.openxmlformats.org/officeDocument/2006/relationships/viewProps" Target="viewProps.xml"/><Relationship Id="rId35" Type="http://schemas.openxmlformats.org/officeDocument/2006/relationships/theme" Target="theme/theme1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596F44-2D22-DF49-8819-64A09AED4FA1}" type="datetimeFigureOut">
              <a:rPr lang="ru-RU" smtClean="0"/>
              <a:t>18.10.17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8E532E-8338-5841-8C71-B0501C6330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935473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EAE80A-1CA7-5F43-826E-915231E004BD}" type="datetimeFigureOut">
              <a:rPr lang="ru-RU" smtClean="0"/>
              <a:t>18.10.17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A1892B-F4CA-2640-B9F1-FF46421EE8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48777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A1892B-F4CA-2640-B9F1-FF46421EE8A5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51357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A1892B-F4CA-2640-B9F1-FF46421EE8A5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1101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A1892B-F4CA-2640-B9F1-FF46421EE8A5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5653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A1892B-F4CA-2640-B9F1-FF46421EE8A5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06024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A1892B-F4CA-2640-B9F1-FF46421EE8A5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60449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A1892B-F4CA-2640-B9F1-FF46421EE8A5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89658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A1892B-F4CA-2640-B9F1-FF46421EE8A5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597757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A1892B-F4CA-2640-B9F1-FF46421EE8A5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544758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A1892B-F4CA-2640-B9F1-FF46421EE8A5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438655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A1892B-F4CA-2640-B9F1-FF46421EE8A5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80992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A1892B-F4CA-2640-B9F1-FF46421EE8A5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30308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A1892B-F4CA-2640-B9F1-FF46421EE8A5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173710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A1892B-F4CA-2640-B9F1-FF46421EE8A5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736133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A1892B-F4CA-2640-B9F1-FF46421EE8A5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55478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A1892B-F4CA-2640-B9F1-FF46421EE8A5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021339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A1892B-F4CA-2640-B9F1-FF46421EE8A5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515492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A1892B-F4CA-2640-B9F1-FF46421EE8A5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614802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A1892B-F4CA-2640-B9F1-FF46421EE8A5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600120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A1892B-F4CA-2640-B9F1-FF46421EE8A5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831304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A1892B-F4CA-2640-B9F1-FF46421EE8A5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236574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A1892B-F4CA-2640-B9F1-FF46421EE8A5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92285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A1892B-F4CA-2640-B9F1-FF46421EE8A5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19881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A1892B-F4CA-2640-B9F1-FF46421EE8A5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57345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A1892B-F4CA-2640-B9F1-FF46421EE8A5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82770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A1892B-F4CA-2640-B9F1-FF46421EE8A5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68970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A1892B-F4CA-2640-B9F1-FF46421EE8A5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87957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A1892B-F4CA-2640-B9F1-FF46421EE8A5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69957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A1892B-F4CA-2640-B9F1-FF46421EE8A5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62731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A1892B-F4CA-2640-B9F1-FF46421EE8A5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74879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5A41D-B55C-8F49-BEC8-333A8201C9E9}" type="datetime1">
              <a:rPr lang="ru-RU" smtClean="0"/>
              <a:t>18.10.17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IX Валентеевские чтения 18-20 октября 2017 года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1CCF1-9683-4950-A2DA-DC4AD1CDC1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21634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8DAEC-3707-FE4A-BEC7-7791E4DBE110}" type="datetime1">
              <a:rPr lang="ru-RU" smtClean="0"/>
              <a:t>18.10.17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IX Валентеевские чтения 18-20 октября 2017 года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1CCF1-9683-4950-A2DA-DC4AD1CDC1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65727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D733A-611A-3F41-BCC5-8A16C4303947}" type="datetime1">
              <a:rPr lang="ru-RU" smtClean="0"/>
              <a:t>18.10.17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IX Валентеевские чтения 18-20 октября 2017 года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1CCF1-9683-4950-A2DA-DC4AD1CDC1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74119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813F4-AA92-6B41-ADB4-EC6A04AD2969}" type="datetime1">
              <a:rPr lang="ru-RU" smtClean="0"/>
              <a:t>18.10.17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IX Валентеевские чтения 18-20 октября 2017 года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1CCF1-9683-4950-A2DA-DC4AD1CDC1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46592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E497F-D55F-F145-BDFB-382B5C3CECD9}" type="datetime1">
              <a:rPr lang="ru-RU" smtClean="0"/>
              <a:t>18.10.17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IX Валентеевские чтения 18-20 октября 2017 года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1CCF1-9683-4950-A2DA-DC4AD1CDC1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39338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DF76B-4DF8-7F4B-828E-464142F1132A}" type="datetime1">
              <a:rPr lang="ru-RU" smtClean="0"/>
              <a:t>18.10.17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IX Валентеевские чтения 18-20 октября 2017 года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1CCF1-9683-4950-A2DA-DC4AD1CDC1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50225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E0204-0260-144C-9921-418D1A659D1E}" type="datetime1">
              <a:rPr lang="ru-RU" smtClean="0"/>
              <a:t>18.10.17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IX Валентеевские чтения 18-20 октября 2017 года</a:t>
            </a: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1CCF1-9683-4950-A2DA-DC4AD1CDC1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3998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D17A3-D7A5-5F48-82D5-363A0DA7F9F7}" type="datetime1">
              <a:rPr lang="ru-RU" smtClean="0"/>
              <a:t>18.10.17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IX Валентеевские чтения 18-20 октября 2017 года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1CCF1-9683-4950-A2DA-DC4AD1CDC1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85260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3A8AC-FB22-0744-84D9-EC1106E49A79}" type="datetime1">
              <a:rPr lang="ru-RU" smtClean="0"/>
              <a:t>18.10.17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IX Валентеевские чтения 18-20 октября 2017 года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1CCF1-9683-4950-A2DA-DC4AD1CDC1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57243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3EEF3-651C-1F4A-BCF8-B09C64B4E692}" type="datetime1">
              <a:rPr lang="ru-RU" smtClean="0"/>
              <a:t>18.10.17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IX Валентеевские чтения 18-20 октября 2017 года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1CCF1-9683-4950-A2DA-DC4AD1CDC1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82304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C6E8F-7ECF-054B-BAE7-FE0A41904CA8}" type="datetime1">
              <a:rPr lang="ru-RU" smtClean="0"/>
              <a:t>18.10.17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IX Валентеевские чтения 18-20 октября 2017 года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1CCF1-9683-4950-A2DA-DC4AD1CDC1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31640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89F9CD-C99D-504A-B711-A395C9C4C934}" type="datetime1">
              <a:rPr lang="ru-RU" smtClean="0"/>
              <a:t>18.10.17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 smtClean="0"/>
              <a:t>IX Валентеевские чтения 18-20 октября 2017 года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01CCF1-9683-4950-A2DA-DC4AD1CDC1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4341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gaidaruniversity.ru/" TargetMode="External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hyperlink" Target="http://dpo.econ.msu.ru/#qualificaton" TargetMode="Externa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hyperlink" Target="https://istina.msu.ru/dissertation_councils/councils/49621903/" TargetMode="Externa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7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opulationandeconimics.ru/" TargetMode="External"/><Relationship Id="rId4" Type="http://schemas.openxmlformats.org/officeDocument/2006/relationships/image" Target="../media/image6.png"/><Relationship Id="rId5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6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7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8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60254" y="2020305"/>
            <a:ext cx="9192002" cy="3352345"/>
          </a:xfrm>
        </p:spPr>
        <p:txBody>
          <a:bodyPr vert="horz" lIns="91440" tIns="45720" rIns="91440" bIns="45720" rtlCol="0" anchor="b">
            <a:normAutofit fontScale="90000" lnSpcReduction="20000"/>
          </a:bodyPr>
          <a:lstStyle/>
          <a:p>
            <a:r>
              <a:rPr lang="ru-RU" sz="6000" dirty="0" smtClean="0">
                <a:solidFill>
                  <a:srgbClr val="008000"/>
                </a:solidFill>
              </a:rPr>
              <a:t>Кафедра </a:t>
            </a:r>
            <a:r>
              <a:rPr lang="ru-RU" sz="6000" smtClean="0">
                <a:solidFill>
                  <a:srgbClr val="008000"/>
                </a:solidFill>
              </a:rPr>
              <a:t>народонаселения Экономического </a:t>
            </a:r>
            <a:r>
              <a:rPr lang="ru-RU" sz="6000" dirty="0" smtClean="0">
                <a:solidFill>
                  <a:srgbClr val="008000"/>
                </a:solidFill>
              </a:rPr>
              <a:t>факультета </a:t>
            </a:r>
            <a:r>
              <a:rPr lang="ru-RU" sz="4900" dirty="0" smtClean="0">
                <a:solidFill>
                  <a:srgbClr val="008000"/>
                </a:solidFill>
              </a:rPr>
              <a:t>МГУ имени </a:t>
            </a:r>
            <a:r>
              <a:rPr lang="ru-RU" sz="4900" dirty="0" err="1" smtClean="0">
                <a:solidFill>
                  <a:srgbClr val="008000"/>
                </a:solidFill>
              </a:rPr>
              <a:t>М.В.Ломоносова</a:t>
            </a:r>
            <a:endParaRPr lang="ru-RU" sz="4900" dirty="0" smtClean="0">
              <a:solidFill>
                <a:srgbClr val="008000"/>
              </a:solidFill>
            </a:endParaRPr>
          </a:p>
          <a:p>
            <a:endParaRPr lang="ru-RU" sz="4900" dirty="0" smtClean="0">
              <a:solidFill>
                <a:srgbClr val="008000"/>
              </a:solidFill>
            </a:endParaRPr>
          </a:p>
          <a:p>
            <a:r>
              <a:rPr lang="ru-RU" sz="8900" b="1" dirty="0" smtClean="0">
                <a:solidFill>
                  <a:schemeClr val="accent2">
                    <a:lumMod val="75000"/>
                  </a:schemeClr>
                </a:solidFill>
              </a:rPr>
              <a:t>50 лет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07082" y="5657671"/>
            <a:ext cx="102983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err="1" smtClean="0"/>
              <a:t>Калабихина</a:t>
            </a:r>
            <a:r>
              <a:rPr lang="ru-RU" sz="2400" dirty="0" smtClean="0"/>
              <a:t> Ирина Евгеньевна</a:t>
            </a:r>
            <a:endParaRPr lang="ru-RU" sz="2400" dirty="0"/>
          </a:p>
          <a:p>
            <a:r>
              <a:rPr lang="ru-RU" sz="2400" dirty="0"/>
              <a:t>д</a:t>
            </a:r>
            <a:r>
              <a:rPr lang="ru-RU" sz="2400" dirty="0" smtClean="0"/>
              <a:t>.э.н</a:t>
            </a:r>
            <a:r>
              <a:rPr lang="ru-RU" sz="2400" dirty="0"/>
              <a:t>., </a:t>
            </a:r>
            <a:r>
              <a:rPr lang="ru-RU" sz="2400" dirty="0" smtClean="0"/>
              <a:t>профессор, заведующая кафедрой</a:t>
            </a:r>
            <a:endParaRPr lang="ru-RU" sz="2400" dirty="0"/>
          </a:p>
        </p:txBody>
      </p:sp>
      <p:pic>
        <p:nvPicPr>
          <p:cNvPr id="5" name="Picture 3" descr="1_emblema1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0040" y="7668"/>
            <a:ext cx="2915920" cy="1944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93" y="7668"/>
            <a:ext cx="3675281" cy="1944370"/>
          </a:xfrm>
          <a:prstGeom prst="rect">
            <a:avLst/>
          </a:prstGeom>
        </p:spPr>
      </p:pic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>
          <a:xfrm>
            <a:off x="1869440" y="6356350"/>
            <a:ext cx="8982816" cy="417339"/>
          </a:xfrm>
        </p:spPr>
        <p:txBody>
          <a:bodyPr/>
          <a:lstStyle/>
          <a:p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IX </a:t>
            </a:r>
            <a:r>
              <a:rPr lang="ru-RU" sz="2400" b="1" dirty="0" err="1" smtClean="0">
                <a:solidFill>
                  <a:schemeClr val="accent2">
                    <a:lumMod val="75000"/>
                  </a:schemeClr>
                </a:solidFill>
              </a:rPr>
              <a:t>Валентеевские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 чтения 18-20 октября 2017</a:t>
            </a:r>
            <a:endParaRPr lang="ru-RU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89983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1353800" cy="1325563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008000"/>
                </a:solidFill>
              </a:rPr>
              <a:t>https://</a:t>
            </a:r>
            <a:r>
              <a:rPr lang="en-US" sz="4000" b="1" dirty="0" err="1">
                <a:solidFill>
                  <a:srgbClr val="008000"/>
                </a:solidFill>
              </a:rPr>
              <a:t>demography.econ.msu.ru</a:t>
            </a:r>
            <a:r>
              <a:rPr lang="en-US" sz="4000" b="1" dirty="0">
                <a:solidFill>
                  <a:srgbClr val="008000"/>
                </a:solidFill>
              </a:rPr>
              <a:t>/</a:t>
            </a:r>
            <a:r>
              <a:rPr lang="en-US" sz="4000" b="1" dirty="0" err="1">
                <a:solidFill>
                  <a:srgbClr val="008000"/>
                </a:solidFill>
              </a:rPr>
              <a:t>Demography_Club</a:t>
            </a:r>
            <a:r>
              <a:rPr lang="en-US" sz="4000" b="1" dirty="0">
                <a:solidFill>
                  <a:srgbClr val="008000"/>
                </a:solidFill>
              </a:rPr>
              <a:t>/</a:t>
            </a:r>
            <a:endParaRPr lang="ru-RU" sz="4000" b="1" dirty="0">
              <a:solidFill>
                <a:srgbClr val="008000"/>
              </a:solidFill>
            </a:endParaRPr>
          </a:p>
        </p:txBody>
      </p:sp>
      <p:sp>
        <p:nvSpPr>
          <p:cNvPr id="5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332480" y="6356350"/>
            <a:ext cx="6121400" cy="482919"/>
          </a:xfrm>
        </p:spPr>
        <p:txBody>
          <a:bodyPr/>
          <a:lstStyle/>
          <a:p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IX </a:t>
            </a:r>
            <a:r>
              <a:rPr lang="ru-RU" sz="2400" b="1" dirty="0" err="1">
                <a:solidFill>
                  <a:schemeClr val="accent2">
                    <a:lumMod val="75000"/>
                  </a:schemeClr>
                </a:solidFill>
              </a:rPr>
              <a:t>Валентеевские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 чтения 18-20 октября 2017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560" y="1477726"/>
            <a:ext cx="12029440" cy="4896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305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000" b="1" dirty="0" smtClean="0">
                <a:solidFill>
                  <a:srgbClr val="008000"/>
                </a:solidFill>
              </a:rPr>
              <a:t>ЧТО НОВОГО </a:t>
            </a:r>
            <a:endParaRPr lang="ru-RU" sz="6000" b="1" dirty="0">
              <a:solidFill>
                <a:srgbClr val="008000"/>
              </a:solidFill>
            </a:endParaRPr>
          </a:p>
        </p:txBody>
      </p:sp>
      <p:sp>
        <p:nvSpPr>
          <p:cNvPr id="8" name="Объект 7"/>
          <p:cNvSpPr>
            <a:spLocks noGrp="1"/>
          </p:cNvSpPr>
          <p:nvPr>
            <p:ph idx="1"/>
          </p:nvPr>
        </p:nvSpPr>
        <p:spPr>
          <a:xfrm>
            <a:off x="223520" y="1426528"/>
            <a:ext cx="11805920" cy="4351338"/>
          </a:xfrm>
        </p:spPr>
        <p:txBody>
          <a:bodyPr>
            <a:noAutofit/>
          </a:bodyPr>
          <a:lstStyle/>
          <a:p>
            <a:pPr marL="742950" marR="0" lvl="0" indent="-7429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ru-RU" sz="3600" b="1" dirty="0" smtClean="0"/>
              <a:t>Дистанционные курсы для преподавателей демографии</a:t>
            </a:r>
          </a:p>
          <a:p>
            <a:pPr marL="742950" marR="0" lvl="0" indent="-7429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endParaRPr lang="ru-RU" sz="3600" b="1" dirty="0"/>
          </a:p>
          <a:p>
            <a:pPr marL="742950" marR="0" lvl="0" indent="-7429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ru-RU" sz="3600" dirty="0" smtClean="0"/>
              <a:t>Фонд Гайдара поддержка</a:t>
            </a:r>
          </a:p>
          <a:p>
            <a:pPr marL="742950" marR="0" lvl="0" indent="-7429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endParaRPr lang="ru-RU" sz="3600" dirty="0"/>
          </a:p>
          <a:p>
            <a:pPr marL="742950" marR="0" lvl="0" indent="-7429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endParaRPr lang="ru-RU" sz="3600" dirty="0" smtClean="0"/>
          </a:p>
          <a:p>
            <a:pPr marL="742950" marR="0" lvl="0" indent="-7429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endParaRPr lang="ru-RU" sz="3600" dirty="0" smtClean="0"/>
          </a:p>
          <a:p>
            <a:pPr marL="742950" marR="0" lvl="0" indent="-7429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ru-RU" sz="3600" dirty="0" smtClean="0">
                <a:solidFill>
                  <a:srgbClr val="FF0000"/>
                </a:solidFill>
              </a:rPr>
              <a:t>Новая запись, старт 25 января 2018 года</a:t>
            </a:r>
          </a:p>
          <a:p>
            <a:pPr marL="742950" lvl="0" indent="-74295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dirty="0" smtClean="0">
                <a:hlinkClick r:id="rId3"/>
              </a:rPr>
              <a:t>http</a:t>
            </a:r>
            <a:r>
              <a:rPr lang="ru-RU" dirty="0">
                <a:hlinkClick r:id="rId3"/>
              </a:rPr>
              <a:t>://</a:t>
            </a:r>
            <a:r>
              <a:rPr lang="ru-RU" dirty="0" smtClean="0">
                <a:hlinkClick r:id="rId3"/>
              </a:rPr>
              <a:t>gaidaruniversity.ru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5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332480" y="6356350"/>
            <a:ext cx="6121400" cy="482919"/>
          </a:xfrm>
        </p:spPr>
        <p:txBody>
          <a:bodyPr/>
          <a:lstStyle/>
          <a:p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IX </a:t>
            </a:r>
            <a:r>
              <a:rPr lang="ru-RU" sz="2400" b="1" dirty="0" err="1">
                <a:solidFill>
                  <a:schemeClr val="accent2">
                    <a:lumMod val="75000"/>
                  </a:schemeClr>
                </a:solidFill>
              </a:rPr>
              <a:t>Валентеевские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 чтения 18-20 октября 2017</a:t>
            </a:r>
          </a:p>
        </p:txBody>
      </p: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-7549247" y="2833310"/>
            <a:ext cx="21123007" cy="469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029" name="Рисунок 1" descr="aidar Open University &amp;Gcy;&amp;lcy;&amp;acy;&amp;vcy;&amp;ncy;&amp;acy;&amp;yacy; &amp;scy;&amp;tcy;&amp;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205089"/>
            <a:ext cx="3901440" cy="1504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2116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000" b="1" dirty="0" smtClean="0">
                <a:solidFill>
                  <a:srgbClr val="008000"/>
                </a:solidFill>
              </a:rPr>
              <a:t>ЧТО НОВОГО </a:t>
            </a:r>
            <a:endParaRPr lang="ru-RU" sz="6000" b="1" dirty="0">
              <a:solidFill>
                <a:srgbClr val="008000"/>
              </a:solidFill>
            </a:endParaRPr>
          </a:p>
        </p:txBody>
      </p:sp>
      <p:sp>
        <p:nvSpPr>
          <p:cNvPr id="8" name="Объект 7"/>
          <p:cNvSpPr>
            <a:spLocks noGrp="1"/>
          </p:cNvSpPr>
          <p:nvPr>
            <p:ph idx="1"/>
          </p:nvPr>
        </p:nvSpPr>
        <p:spPr>
          <a:xfrm>
            <a:off x="223520" y="1426528"/>
            <a:ext cx="11805920" cy="4351338"/>
          </a:xfrm>
        </p:spPr>
        <p:txBody>
          <a:bodyPr>
            <a:noAutofit/>
          </a:bodyPr>
          <a:lstStyle/>
          <a:p>
            <a:pPr marL="742950" marR="0" lvl="0" indent="-7429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ru-RU" sz="3600" b="1" dirty="0" smtClean="0"/>
              <a:t>Курс повышения квалификации для госслужащих</a:t>
            </a:r>
            <a:endParaRPr lang="ru-RU" sz="3600" dirty="0"/>
          </a:p>
          <a:p>
            <a:pPr marL="742950" marR="0" lvl="0" indent="-7429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endParaRPr lang="ru-RU" sz="3600" dirty="0" smtClean="0"/>
          </a:p>
          <a:p>
            <a:pPr marL="742950" indent="-74295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 smtClean="0"/>
              <a:t>«Вопросы </a:t>
            </a:r>
            <a:r>
              <a:rPr lang="ru-RU" sz="3600" dirty="0"/>
              <a:t>реализации государственной демографической </a:t>
            </a:r>
            <a:r>
              <a:rPr lang="ru-RU" sz="3600" dirty="0" smtClean="0"/>
              <a:t>политики»</a:t>
            </a:r>
          </a:p>
          <a:p>
            <a:pPr marL="742950" indent="-74295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u="sng" dirty="0" smtClean="0">
                <a:hlinkClick r:id="rId3"/>
              </a:rPr>
              <a:t>http</a:t>
            </a:r>
            <a:r>
              <a:rPr lang="ru-RU" sz="3600" u="sng" dirty="0">
                <a:hlinkClick r:id="rId3"/>
              </a:rPr>
              <a:t>://dpo.econ.msu.ru/#qualificaton</a:t>
            </a:r>
            <a:endParaRPr lang="ru-RU" sz="3600" dirty="0"/>
          </a:p>
          <a:p>
            <a:pPr marL="742950" marR="0" lvl="0" indent="-7429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ru-RU" sz="3600" dirty="0" smtClean="0"/>
              <a:t>Минтруд, 2016: 50 слушателей из 25 министерств и ведомств</a:t>
            </a:r>
          </a:p>
          <a:p>
            <a:pPr marL="742950" marR="0" lvl="0" indent="-7429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ru-RU" sz="3600" dirty="0">
                <a:solidFill>
                  <a:srgbClr val="FF0000"/>
                </a:solidFill>
              </a:rPr>
              <a:t>Н</a:t>
            </a:r>
            <a:r>
              <a:rPr lang="ru-RU" sz="3600" dirty="0" smtClean="0">
                <a:solidFill>
                  <a:srgbClr val="FF0000"/>
                </a:solidFill>
              </a:rPr>
              <a:t>овая запись, старт 8 ноября 2017 года</a:t>
            </a:r>
            <a:endParaRPr lang="ru-RU" sz="3600" dirty="0">
              <a:solidFill>
                <a:srgbClr val="FF0000"/>
              </a:solidFill>
            </a:endParaRPr>
          </a:p>
        </p:txBody>
      </p:sp>
      <p:sp>
        <p:nvSpPr>
          <p:cNvPr id="5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332480" y="6356350"/>
            <a:ext cx="6121400" cy="482919"/>
          </a:xfrm>
        </p:spPr>
        <p:txBody>
          <a:bodyPr/>
          <a:lstStyle/>
          <a:p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IX </a:t>
            </a:r>
            <a:r>
              <a:rPr lang="ru-RU" sz="2400" b="1" dirty="0" err="1">
                <a:solidFill>
                  <a:schemeClr val="accent2">
                    <a:lumMod val="75000"/>
                  </a:schemeClr>
                </a:solidFill>
              </a:rPr>
              <a:t>Валентеевские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 чтения 18-20 октября 2017</a:t>
            </a:r>
          </a:p>
        </p:txBody>
      </p:sp>
    </p:spTree>
    <p:extLst>
      <p:ext uri="{BB962C8B-B14F-4D97-AF65-F5344CB8AC3E}">
        <p14:creationId xmlns:p14="http://schemas.microsoft.com/office/powerpoint/2010/main" val="293517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000" b="1" dirty="0" smtClean="0">
                <a:solidFill>
                  <a:srgbClr val="008000"/>
                </a:solidFill>
              </a:rPr>
              <a:t>ЧТО НОВОГО </a:t>
            </a:r>
            <a:endParaRPr lang="ru-RU" sz="6000" b="1" dirty="0">
              <a:solidFill>
                <a:srgbClr val="008000"/>
              </a:solidFill>
            </a:endParaRPr>
          </a:p>
        </p:txBody>
      </p:sp>
      <p:sp>
        <p:nvSpPr>
          <p:cNvPr id="8" name="Объект 7"/>
          <p:cNvSpPr>
            <a:spLocks noGrp="1"/>
          </p:cNvSpPr>
          <p:nvPr>
            <p:ph idx="1"/>
          </p:nvPr>
        </p:nvSpPr>
        <p:spPr>
          <a:xfrm>
            <a:off x="223520" y="1426528"/>
            <a:ext cx="11805920" cy="4351338"/>
          </a:xfrm>
        </p:spPr>
        <p:txBody>
          <a:bodyPr>
            <a:noAutofit/>
          </a:bodyPr>
          <a:lstStyle/>
          <a:p>
            <a:pPr marL="742950" marR="0" lvl="0" indent="-7429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ru-RU" sz="3600" b="1" dirty="0" smtClean="0"/>
              <a:t>Стипендия </a:t>
            </a:r>
            <a:r>
              <a:rPr lang="ru-RU" sz="3600" b="1" dirty="0" err="1"/>
              <a:t>Д.И.Валентея</a:t>
            </a:r>
            <a:r>
              <a:rPr lang="ru-RU" sz="3600" b="1" dirty="0"/>
              <a:t> для студентов магистратуры и </a:t>
            </a:r>
            <a:r>
              <a:rPr lang="ru-RU" sz="3600" b="1" dirty="0" err="1" smtClean="0"/>
              <a:t>бакалавриата</a:t>
            </a:r>
            <a:r>
              <a:rPr lang="ru-RU" sz="3600" b="1" dirty="0" smtClean="0"/>
              <a:t> за научные достижения</a:t>
            </a:r>
          </a:p>
          <a:p>
            <a:pPr marL="742950" marR="0" lvl="0" indent="-7429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endParaRPr lang="ru-RU" sz="3600" b="1" dirty="0"/>
          </a:p>
          <a:p>
            <a:pPr marL="742950" marR="0" lvl="0" indent="-7429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ru-RU" sz="3600" dirty="0" smtClean="0"/>
              <a:t>2018/2019: 6 стипендий по 7,5 тыс. руб. в месяц, </a:t>
            </a:r>
          </a:p>
          <a:p>
            <a:pPr marL="742950" marR="0" lvl="0" indent="-7429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ru-RU" sz="3600" dirty="0" smtClean="0">
                <a:solidFill>
                  <a:srgbClr val="FF0000"/>
                </a:solidFill>
              </a:rPr>
              <a:t>конкурс </a:t>
            </a:r>
            <a:r>
              <a:rPr lang="mr-IN" sz="3600" dirty="0" smtClean="0">
                <a:solidFill>
                  <a:srgbClr val="FF0000"/>
                </a:solidFill>
              </a:rPr>
              <a:t>–</a:t>
            </a:r>
            <a:r>
              <a:rPr lang="ru-RU" sz="3600" dirty="0" smtClean="0">
                <a:solidFill>
                  <a:srgbClr val="FF0000"/>
                </a:solidFill>
              </a:rPr>
              <a:t> весна 2018</a:t>
            </a:r>
          </a:p>
          <a:p>
            <a:pPr marL="742950" marR="0" lvl="0" indent="-7429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endParaRPr lang="ru-RU" sz="3600" dirty="0"/>
          </a:p>
          <a:p>
            <a:pPr marL="742950" marR="0" lvl="0" indent="-7429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ru-RU" sz="3600" dirty="0" smtClean="0"/>
              <a:t>Поддержка Банк </a:t>
            </a:r>
            <a:r>
              <a:rPr lang="ru-RU" sz="3600" dirty="0"/>
              <a:t>«Держава» </a:t>
            </a:r>
            <a:r>
              <a:rPr lang="ru-RU" sz="3600" dirty="0" smtClean="0"/>
              <a:t> </a:t>
            </a:r>
          </a:p>
          <a:p>
            <a:pPr marL="742950" marR="0" lvl="0" indent="-7429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ru-RU" sz="3600" dirty="0" smtClean="0"/>
              <a:t>(</a:t>
            </a:r>
            <a:r>
              <a:rPr lang="ru-RU" sz="3600" dirty="0"/>
              <a:t>инициатор – выпускник кафедры </a:t>
            </a:r>
            <a:r>
              <a:rPr lang="ru-RU" sz="3600" dirty="0" err="1"/>
              <a:t>С.Л.Ентц</a:t>
            </a:r>
            <a:r>
              <a:rPr lang="ru-RU" sz="3600" dirty="0"/>
              <a:t>).  </a:t>
            </a:r>
          </a:p>
        </p:txBody>
      </p:sp>
      <p:sp>
        <p:nvSpPr>
          <p:cNvPr id="5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332480" y="6356350"/>
            <a:ext cx="6121400" cy="482919"/>
          </a:xfrm>
        </p:spPr>
        <p:txBody>
          <a:bodyPr/>
          <a:lstStyle/>
          <a:p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IX </a:t>
            </a:r>
            <a:r>
              <a:rPr lang="ru-RU" sz="2400" b="1" dirty="0" err="1">
                <a:solidFill>
                  <a:schemeClr val="accent2">
                    <a:lumMod val="75000"/>
                  </a:schemeClr>
                </a:solidFill>
              </a:rPr>
              <a:t>Валентеевские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 чтения 18-20 октября 2017</a:t>
            </a: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-2811670" y="3785487"/>
            <a:ext cx="22381952" cy="13873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3073" name="Picture 1" descr="medium_193ea5be318e4658a7571d32a2c3b96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1" t="37619" r="2264" b="33028"/>
          <a:stretch>
            <a:fillRect/>
          </a:stretch>
        </p:blipFill>
        <p:spPr bwMode="auto">
          <a:xfrm>
            <a:off x="8564922" y="4429760"/>
            <a:ext cx="3545490" cy="111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4822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000" b="1" dirty="0" smtClean="0">
                <a:solidFill>
                  <a:srgbClr val="008000"/>
                </a:solidFill>
              </a:rPr>
              <a:t>ЧТО НОВОГО </a:t>
            </a:r>
            <a:endParaRPr lang="ru-RU" sz="6000" b="1" dirty="0">
              <a:solidFill>
                <a:srgbClr val="008000"/>
              </a:solidFill>
            </a:endParaRPr>
          </a:p>
        </p:txBody>
      </p:sp>
      <p:sp>
        <p:nvSpPr>
          <p:cNvPr id="8" name="Объект 7"/>
          <p:cNvSpPr>
            <a:spLocks noGrp="1"/>
          </p:cNvSpPr>
          <p:nvPr>
            <p:ph idx="1"/>
          </p:nvPr>
        </p:nvSpPr>
        <p:spPr>
          <a:xfrm>
            <a:off x="193040" y="1690688"/>
            <a:ext cx="11805920" cy="4351338"/>
          </a:xfrm>
        </p:spPr>
        <p:txBody>
          <a:bodyPr>
            <a:noAutofit/>
          </a:bodyPr>
          <a:lstStyle/>
          <a:p>
            <a:pPr marL="742950" lvl="0" indent="-74295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b="1" dirty="0"/>
              <a:t>Диссертационный совет </a:t>
            </a:r>
            <a:r>
              <a:rPr lang="ru-RU" sz="3600" b="1" dirty="0" smtClean="0"/>
              <a:t>Московского государственного университета </a:t>
            </a:r>
          </a:p>
          <a:p>
            <a:pPr marL="742950" indent="-74295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b="1" i="1" dirty="0">
                <a:hlinkClick r:id="rId3"/>
              </a:rPr>
              <a:t>https://istina.msu.ru/dissertation_councils/councils/49621903</a:t>
            </a:r>
            <a:r>
              <a:rPr lang="ru-RU" b="1" i="1" dirty="0" smtClean="0">
                <a:hlinkClick r:id="rId3"/>
              </a:rPr>
              <a:t>/</a:t>
            </a:r>
            <a:endParaRPr lang="ru-RU" b="1" i="1" dirty="0" smtClean="0"/>
          </a:p>
          <a:p>
            <a:pPr marL="742950" lvl="0" indent="-74295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b="1" dirty="0"/>
              <a:t>в</a:t>
            </a:r>
            <a:r>
              <a:rPr lang="ru-RU" sz="3600" b="1" dirty="0" smtClean="0"/>
              <a:t>ключает направление по </a:t>
            </a:r>
            <a:r>
              <a:rPr lang="ru-RU" sz="3600" b="1" dirty="0"/>
              <a:t>Экономике народонаселения и </a:t>
            </a:r>
            <a:r>
              <a:rPr lang="ru-RU" sz="3600" b="1" dirty="0" smtClean="0"/>
              <a:t>демографии</a:t>
            </a:r>
          </a:p>
          <a:p>
            <a:pPr marL="742950" lvl="0" indent="-742950">
              <a:lnSpc>
                <a:spcPct val="100000"/>
              </a:lnSpc>
              <a:spcBef>
                <a:spcPts val="0"/>
              </a:spcBef>
              <a:buNone/>
            </a:pPr>
            <a:endParaRPr lang="ru-RU" sz="3600" b="1" dirty="0"/>
          </a:p>
          <a:p>
            <a:pPr marL="742950" lvl="0" indent="-74295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 smtClean="0"/>
              <a:t>Июль 2017 года</a:t>
            </a:r>
          </a:p>
          <a:p>
            <a:pPr marL="742950" lvl="0" indent="-742950">
              <a:lnSpc>
                <a:spcPct val="100000"/>
              </a:lnSpc>
              <a:spcBef>
                <a:spcPts val="0"/>
              </a:spcBef>
              <a:buNone/>
            </a:pPr>
            <a:endParaRPr lang="ru-RU" sz="3600" b="1" dirty="0"/>
          </a:p>
        </p:txBody>
      </p:sp>
      <p:sp>
        <p:nvSpPr>
          <p:cNvPr id="5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332480" y="6356350"/>
            <a:ext cx="6121400" cy="482919"/>
          </a:xfrm>
        </p:spPr>
        <p:txBody>
          <a:bodyPr/>
          <a:lstStyle/>
          <a:p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IX </a:t>
            </a:r>
            <a:r>
              <a:rPr lang="ru-RU" sz="2400" b="1" dirty="0" err="1">
                <a:solidFill>
                  <a:schemeClr val="accent2">
                    <a:lumMod val="75000"/>
                  </a:schemeClr>
                </a:solidFill>
              </a:rPr>
              <a:t>Валентеевские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 чтения 18-20 октября 2017</a:t>
            </a: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-2811670" y="3785487"/>
            <a:ext cx="22381952" cy="13873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9169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000" b="1" dirty="0" smtClean="0">
                <a:solidFill>
                  <a:srgbClr val="008000"/>
                </a:solidFill>
              </a:rPr>
              <a:t>ЧТО НОВОГО </a:t>
            </a:r>
            <a:endParaRPr lang="ru-RU" sz="6000" b="1" dirty="0">
              <a:solidFill>
                <a:srgbClr val="008000"/>
              </a:solidFill>
            </a:endParaRPr>
          </a:p>
        </p:txBody>
      </p:sp>
      <p:sp>
        <p:nvSpPr>
          <p:cNvPr id="8" name="Объект 7"/>
          <p:cNvSpPr>
            <a:spLocks noGrp="1"/>
          </p:cNvSpPr>
          <p:nvPr>
            <p:ph idx="1"/>
          </p:nvPr>
        </p:nvSpPr>
        <p:spPr>
          <a:xfrm>
            <a:off x="193040" y="1690688"/>
            <a:ext cx="11805920" cy="4351338"/>
          </a:xfrm>
        </p:spPr>
        <p:txBody>
          <a:bodyPr>
            <a:noAutofit/>
          </a:bodyPr>
          <a:lstStyle/>
          <a:p>
            <a:pPr marL="742950" lvl="0" indent="-74295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b="1" dirty="0" smtClean="0"/>
              <a:t>Программа двойного руководства аспирантами </a:t>
            </a:r>
          </a:p>
          <a:p>
            <a:pPr marL="742950" lvl="0" indent="-74295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b="1" dirty="0"/>
              <a:t>с</a:t>
            </a:r>
            <a:r>
              <a:rPr lang="ru-RU" sz="3600" b="1" dirty="0" smtClean="0"/>
              <a:t>овместно с </a:t>
            </a:r>
            <a:r>
              <a:rPr lang="ru-RU" sz="3600" b="1" dirty="0"/>
              <a:t>Институтом демографии университета Париж-</a:t>
            </a:r>
            <a:r>
              <a:rPr lang="en-US" sz="3600" b="1" dirty="0"/>
              <a:t>I</a:t>
            </a:r>
            <a:r>
              <a:rPr lang="ru-RU" sz="3600" b="1" dirty="0"/>
              <a:t>-Пантеон-Сорбонна </a:t>
            </a:r>
            <a:endParaRPr lang="ru-RU" sz="3600" b="1" dirty="0" smtClean="0"/>
          </a:p>
          <a:p>
            <a:pPr marL="742950" lvl="0" indent="-742950">
              <a:lnSpc>
                <a:spcPct val="100000"/>
              </a:lnSpc>
              <a:spcBef>
                <a:spcPts val="0"/>
              </a:spcBef>
              <a:buNone/>
            </a:pPr>
            <a:endParaRPr lang="ru-RU" sz="3600" b="1" dirty="0"/>
          </a:p>
          <a:p>
            <a:pPr marL="742950" lvl="0" indent="-74295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b="1" dirty="0" smtClean="0"/>
              <a:t>КЭН (МГУ) + </a:t>
            </a:r>
            <a:r>
              <a:rPr lang="en-US" sz="3600" b="1" dirty="0" smtClean="0"/>
              <a:t>PhD</a:t>
            </a:r>
            <a:r>
              <a:rPr lang="ru-RU" sz="3600" b="1" dirty="0" smtClean="0"/>
              <a:t> (Сорбонна)</a:t>
            </a:r>
          </a:p>
          <a:p>
            <a:pPr marL="742950" lvl="0" indent="-742950">
              <a:lnSpc>
                <a:spcPct val="100000"/>
              </a:lnSpc>
              <a:spcBef>
                <a:spcPts val="0"/>
              </a:spcBef>
              <a:buNone/>
            </a:pPr>
            <a:endParaRPr lang="ru-RU" sz="3600" b="1" dirty="0"/>
          </a:p>
          <a:p>
            <a:pPr marL="742950" lvl="0" indent="-74295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 smtClean="0">
                <a:solidFill>
                  <a:srgbClr val="FF0000"/>
                </a:solidFill>
              </a:rPr>
              <a:t>Работает стипендиальная программа </a:t>
            </a:r>
          </a:p>
          <a:p>
            <a:pPr marL="742950" lvl="0" indent="-742950">
              <a:lnSpc>
                <a:spcPct val="100000"/>
              </a:lnSpc>
              <a:spcBef>
                <a:spcPts val="0"/>
              </a:spcBef>
              <a:buNone/>
            </a:pPr>
            <a:endParaRPr lang="ru-RU" sz="3600" b="1" dirty="0"/>
          </a:p>
        </p:txBody>
      </p:sp>
      <p:sp>
        <p:nvSpPr>
          <p:cNvPr id="5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332480" y="6356350"/>
            <a:ext cx="6121400" cy="482919"/>
          </a:xfrm>
        </p:spPr>
        <p:txBody>
          <a:bodyPr/>
          <a:lstStyle/>
          <a:p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IX </a:t>
            </a:r>
            <a:r>
              <a:rPr lang="ru-RU" sz="2400" b="1" dirty="0" err="1">
                <a:solidFill>
                  <a:schemeClr val="accent2">
                    <a:lumMod val="75000"/>
                  </a:schemeClr>
                </a:solidFill>
              </a:rPr>
              <a:t>Валентеевские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 чтения 18-20 октября 2017</a:t>
            </a: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-2811670" y="3785487"/>
            <a:ext cx="22381952" cy="13873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6" name="Picture 1" descr="medium_193ea5be318e4658a7571d32a2c3b96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1" t="37619" r="2264" b="33028"/>
          <a:stretch>
            <a:fillRect/>
          </a:stretch>
        </p:blipFill>
        <p:spPr bwMode="auto">
          <a:xfrm>
            <a:off x="7808310" y="4489839"/>
            <a:ext cx="3545490" cy="111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1025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000" b="1" dirty="0" smtClean="0">
                <a:solidFill>
                  <a:srgbClr val="008000"/>
                </a:solidFill>
              </a:rPr>
              <a:t>ЧТО НОВОГО </a:t>
            </a:r>
            <a:endParaRPr lang="ru-RU" sz="6000" b="1" dirty="0">
              <a:solidFill>
                <a:srgbClr val="008000"/>
              </a:solidFill>
            </a:endParaRPr>
          </a:p>
        </p:txBody>
      </p:sp>
      <p:sp>
        <p:nvSpPr>
          <p:cNvPr id="8" name="Объект 7"/>
          <p:cNvSpPr>
            <a:spLocks noGrp="1"/>
          </p:cNvSpPr>
          <p:nvPr>
            <p:ph idx="1"/>
          </p:nvPr>
        </p:nvSpPr>
        <p:spPr>
          <a:xfrm>
            <a:off x="193040" y="1690688"/>
            <a:ext cx="11805920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3600" b="1" dirty="0"/>
              <a:t>С</a:t>
            </a:r>
            <a:r>
              <a:rPr lang="ru-RU" sz="3600" b="1" dirty="0" smtClean="0"/>
              <a:t>ерия </a:t>
            </a:r>
            <a:r>
              <a:rPr lang="ru-RU" sz="3600" b="1" dirty="0"/>
              <a:t>учебных пособий для студентов магистратуры экономического факультета МГУ имени </a:t>
            </a:r>
            <a:r>
              <a:rPr lang="ru-RU" sz="3600" b="1" dirty="0" err="1"/>
              <a:t>М.В.Ломоносова</a:t>
            </a:r>
            <a:r>
              <a:rPr lang="ru-RU" sz="3600" b="1" dirty="0"/>
              <a:t> по демографии и экономике </a:t>
            </a:r>
            <a:r>
              <a:rPr lang="ru-RU" sz="3600" b="1" dirty="0" smtClean="0"/>
              <a:t>народонаселения</a:t>
            </a:r>
          </a:p>
          <a:p>
            <a:pPr marL="0" indent="0">
              <a:buNone/>
            </a:pPr>
            <a:endParaRPr lang="ru-RU" sz="3600" b="1" dirty="0"/>
          </a:p>
          <a:p>
            <a:pPr marL="0" indent="0">
              <a:buNone/>
            </a:pPr>
            <a:r>
              <a:rPr lang="ru-RU" sz="3600" dirty="0" smtClean="0">
                <a:solidFill>
                  <a:srgbClr val="FF0000"/>
                </a:solidFill>
              </a:rPr>
              <a:t>Приглашаем к сотрудничеству</a:t>
            </a:r>
            <a:endParaRPr lang="ru-RU" sz="3600" dirty="0">
              <a:solidFill>
                <a:srgbClr val="FF0000"/>
              </a:solidFill>
            </a:endParaRPr>
          </a:p>
          <a:p>
            <a:pPr marL="742950" lvl="0" indent="-742950">
              <a:lnSpc>
                <a:spcPct val="100000"/>
              </a:lnSpc>
              <a:spcBef>
                <a:spcPts val="0"/>
              </a:spcBef>
              <a:buNone/>
            </a:pPr>
            <a:endParaRPr lang="ru-RU" sz="3600" b="1" dirty="0"/>
          </a:p>
          <a:p>
            <a:pPr marL="742950" lvl="0" indent="-742950">
              <a:lnSpc>
                <a:spcPct val="100000"/>
              </a:lnSpc>
              <a:spcBef>
                <a:spcPts val="0"/>
              </a:spcBef>
              <a:buNone/>
            </a:pPr>
            <a:endParaRPr lang="ru-RU" sz="3600" b="1" dirty="0" smtClean="0"/>
          </a:p>
          <a:p>
            <a:pPr marL="742950" lvl="0" indent="-742950">
              <a:lnSpc>
                <a:spcPct val="100000"/>
              </a:lnSpc>
              <a:spcBef>
                <a:spcPts val="0"/>
              </a:spcBef>
              <a:buNone/>
            </a:pPr>
            <a:endParaRPr lang="ru-RU" sz="3600" b="1" dirty="0"/>
          </a:p>
        </p:txBody>
      </p:sp>
      <p:sp>
        <p:nvSpPr>
          <p:cNvPr id="5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332480" y="6356350"/>
            <a:ext cx="6121400" cy="482919"/>
          </a:xfrm>
        </p:spPr>
        <p:txBody>
          <a:bodyPr/>
          <a:lstStyle/>
          <a:p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IX </a:t>
            </a:r>
            <a:r>
              <a:rPr lang="ru-RU" sz="2400" b="1" dirty="0" err="1">
                <a:solidFill>
                  <a:schemeClr val="accent2">
                    <a:lumMod val="75000"/>
                  </a:schemeClr>
                </a:solidFill>
              </a:rPr>
              <a:t>Валентеевские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 чтения 18-20 октября 2017</a:t>
            </a: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-2811670" y="3785487"/>
            <a:ext cx="22381952" cy="13873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43782" y="3210778"/>
            <a:ext cx="2255178" cy="314557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36738" y="3210778"/>
            <a:ext cx="2209379" cy="3123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654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000" b="1" dirty="0" smtClean="0">
                <a:solidFill>
                  <a:srgbClr val="008000"/>
                </a:solidFill>
              </a:rPr>
              <a:t>ЧТО НОВОГО </a:t>
            </a:r>
            <a:endParaRPr lang="ru-RU" sz="6000" b="1" dirty="0">
              <a:solidFill>
                <a:srgbClr val="008000"/>
              </a:solidFill>
            </a:endParaRPr>
          </a:p>
        </p:txBody>
      </p:sp>
      <p:sp>
        <p:nvSpPr>
          <p:cNvPr id="8" name="Объект 7"/>
          <p:cNvSpPr>
            <a:spLocks noGrp="1"/>
          </p:cNvSpPr>
          <p:nvPr>
            <p:ph idx="1"/>
          </p:nvPr>
        </p:nvSpPr>
        <p:spPr>
          <a:xfrm>
            <a:off x="193040" y="1690688"/>
            <a:ext cx="11805920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3600" b="1" dirty="0" smtClean="0"/>
              <a:t>Курс по демографии в </a:t>
            </a:r>
            <a:r>
              <a:rPr lang="ru-RU" sz="3600" b="1" dirty="0"/>
              <a:t>новом Совместном университете МГУ-ППИ в </a:t>
            </a:r>
            <a:r>
              <a:rPr lang="ru-RU" sz="3600" b="1" dirty="0" err="1"/>
              <a:t>Шэньчжэне</a:t>
            </a:r>
            <a:r>
              <a:rPr lang="ru-RU" sz="3600" b="1" dirty="0"/>
              <a:t> (Китай</a:t>
            </a:r>
            <a:r>
              <a:rPr lang="ru-RU" sz="3600" b="1" dirty="0" smtClean="0"/>
              <a:t>)</a:t>
            </a:r>
          </a:p>
          <a:p>
            <a:pPr marL="0" indent="0">
              <a:buNone/>
            </a:pPr>
            <a:endParaRPr lang="ru-RU" sz="3600" b="1" dirty="0"/>
          </a:p>
          <a:p>
            <a:pPr marL="0" indent="0">
              <a:buNone/>
            </a:pPr>
            <a:r>
              <a:rPr lang="ru-RU" sz="3600" dirty="0" smtClean="0"/>
              <a:t>Продолжаются дистанционные и очные курсы в филиалах МГУ  </a:t>
            </a:r>
            <a:endParaRPr lang="ru-RU" sz="36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sz="3600" b="1" dirty="0"/>
          </a:p>
          <a:p>
            <a:pPr marL="742950" lvl="0" indent="-742950">
              <a:lnSpc>
                <a:spcPct val="100000"/>
              </a:lnSpc>
              <a:spcBef>
                <a:spcPts val="0"/>
              </a:spcBef>
              <a:buNone/>
            </a:pPr>
            <a:endParaRPr lang="ru-RU" sz="3600" b="1" dirty="0" smtClean="0"/>
          </a:p>
          <a:p>
            <a:pPr marL="742950" lvl="0" indent="-742950">
              <a:lnSpc>
                <a:spcPct val="100000"/>
              </a:lnSpc>
              <a:spcBef>
                <a:spcPts val="0"/>
              </a:spcBef>
              <a:buNone/>
            </a:pPr>
            <a:endParaRPr lang="ru-RU" sz="3600" b="1" dirty="0"/>
          </a:p>
        </p:txBody>
      </p:sp>
      <p:sp>
        <p:nvSpPr>
          <p:cNvPr id="5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332480" y="6356350"/>
            <a:ext cx="6121400" cy="482919"/>
          </a:xfrm>
        </p:spPr>
        <p:txBody>
          <a:bodyPr/>
          <a:lstStyle/>
          <a:p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IX </a:t>
            </a:r>
            <a:r>
              <a:rPr lang="ru-RU" sz="2400" b="1" dirty="0" err="1">
                <a:solidFill>
                  <a:schemeClr val="accent2">
                    <a:lumMod val="75000"/>
                  </a:schemeClr>
                </a:solidFill>
              </a:rPr>
              <a:t>Валентеевские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 чтения 18-20 октября 2017</a:t>
            </a: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-2811670" y="3785487"/>
            <a:ext cx="22381952" cy="13873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4864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000" b="1" dirty="0" smtClean="0">
                <a:solidFill>
                  <a:srgbClr val="008000"/>
                </a:solidFill>
              </a:rPr>
              <a:t>ЧТО НОВОГО </a:t>
            </a:r>
            <a:endParaRPr lang="ru-RU" sz="6000" b="1" dirty="0">
              <a:solidFill>
                <a:srgbClr val="008000"/>
              </a:solidFill>
            </a:endParaRPr>
          </a:p>
        </p:txBody>
      </p:sp>
      <p:sp>
        <p:nvSpPr>
          <p:cNvPr id="8" name="Объект 7"/>
          <p:cNvSpPr>
            <a:spLocks noGrp="1"/>
          </p:cNvSpPr>
          <p:nvPr>
            <p:ph idx="1"/>
          </p:nvPr>
        </p:nvSpPr>
        <p:spPr>
          <a:xfrm>
            <a:off x="193040" y="1690688"/>
            <a:ext cx="11805920" cy="4351338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b="1" dirty="0" smtClean="0"/>
              <a:t>Фестиваль НАУКИ МГУ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b="1" dirty="0" smtClean="0"/>
              <a:t>Игра «Живая демография» для абитуриентов и школьников</a:t>
            </a:r>
            <a:endParaRPr lang="ru-RU" sz="3600" b="1" dirty="0"/>
          </a:p>
          <a:p>
            <a:pPr marL="742950" lvl="0" indent="-742950">
              <a:lnSpc>
                <a:spcPct val="100000"/>
              </a:lnSpc>
              <a:spcBef>
                <a:spcPts val="0"/>
              </a:spcBef>
              <a:buNone/>
            </a:pPr>
            <a:endParaRPr lang="ru-RU" sz="3600" b="1" dirty="0" smtClean="0"/>
          </a:p>
          <a:p>
            <a:pPr marL="742950" lvl="0" indent="-742950">
              <a:lnSpc>
                <a:spcPct val="100000"/>
              </a:lnSpc>
              <a:spcBef>
                <a:spcPts val="0"/>
              </a:spcBef>
              <a:buNone/>
            </a:pPr>
            <a:endParaRPr lang="ru-RU" sz="3600" b="1" dirty="0"/>
          </a:p>
        </p:txBody>
      </p:sp>
      <p:sp>
        <p:nvSpPr>
          <p:cNvPr id="5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332480" y="6356350"/>
            <a:ext cx="6121400" cy="482919"/>
          </a:xfrm>
        </p:spPr>
        <p:txBody>
          <a:bodyPr/>
          <a:lstStyle/>
          <a:p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IX </a:t>
            </a:r>
            <a:r>
              <a:rPr lang="ru-RU" sz="2400" b="1" dirty="0" err="1">
                <a:solidFill>
                  <a:schemeClr val="accent2">
                    <a:lumMod val="75000"/>
                  </a:schemeClr>
                </a:solidFill>
              </a:rPr>
              <a:t>Валентеевские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 чтения 18-20 октября 2017</a:t>
            </a: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-2811670" y="3785487"/>
            <a:ext cx="22381952" cy="13873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112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332480" y="6356350"/>
            <a:ext cx="6121400" cy="482919"/>
          </a:xfrm>
        </p:spPr>
        <p:txBody>
          <a:bodyPr/>
          <a:lstStyle/>
          <a:p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IX </a:t>
            </a:r>
            <a:r>
              <a:rPr lang="ru-RU" sz="2400" b="1" dirty="0" err="1">
                <a:solidFill>
                  <a:schemeClr val="accent2">
                    <a:lumMod val="75000"/>
                  </a:schemeClr>
                </a:solidFill>
              </a:rPr>
              <a:t>Валентеевские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 чтения 18-20 октября 2017</a:t>
            </a: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-2811670" y="3785487"/>
            <a:ext cx="22381952" cy="13873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9218" name="Picture 2" descr="Kcy;&amp;acy;&amp;fcy;&amp;iecy;&amp;dcy;&amp;rcy;&amp;acy; &amp;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4640" y="-13970"/>
            <a:ext cx="8493760" cy="637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3715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8000"/>
                </a:solidFill>
              </a:rPr>
              <a:t>Школа </a:t>
            </a:r>
            <a:r>
              <a:rPr lang="ru-RU" b="1" dirty="0" err="1" smtClean="0">
                <a:solidFill>
                  <a:srgbClr val="008000"/>
                </a:solidFill>
              </a:rPr>
              <a:t>Д.И.Валентея</a:t>
            </a:r>
            <a:endParaRPr lang="ru-RU" b="1" dirty="0">
              <a:solidFill>
                <a:srgbClr val="008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828405" y="1806539"/>
            <a:ext cx="7982595" cy="490789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600" dirty="0" smtClean="0"/>
              <a:t>Основатель школы</a:t>
            </a:r>
          </a:p>
          <a:p>
            <a:pPr marL="0" indent="0" algn="ctr">
              <a:buNone/>
            </a:pPr>
            <a:r>
              <a:rPr lang="ru-RU" sz="3600" dirty="0" smtClean="0"/>
              <a:t>профессор </a:t>
            </a:r>
            <a:r>
              <a:rPr lang="ru-RU" sz="3600" dirty="0" err="1" smtClean="0"/>
              <a:t>Д.И.Валентей</a:t>
            </a:r>
            <a:endParaRPr lang="ru-RU" sz="3600" dirty="0" smtClean="0"/>
          </a:p>
          <a:p>
            <a:pPr marL="0" indent="0" algn="ctr">
              <a:buNone/>
            </a:pPr>
            <a:r>
              <a:rPr lang="ru-RU" sz="3600" dirty="0" smtClean="0"/>
              <a:t>15.09.1922 - 17.12.1994</a:t>
            </a:r>
          </a:p>
          <a:p>
            <a:pPr marL="0" indent="0" algn="ctr">
              <a:buNone/>
            </a:pPr>
            <a:endParaRPr lang="ru-RU" sz="3600" dirty="0"/>
          </a:p>
          <a:p>
            <a:pPr marL="0" indent="0" algn="ctr">
              <a:buNone/>
            </a:pPr>
            <a:r>
              <a:rPr lang="ru-RU" sz="8000" b="1" dirty="0" smtClean="0">
                <a:solidFill>
                  <a:schemeClr val="accent2">
                    <a:lumMod val="75000"/>
                  </a:schemeClr>
                </a:solidFill>
              </a:rPr>
              <a:t>95-летие</a:t>
            </a:r>
            <a:endParaRPr lang="ru-RU" sz="8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560" y="1487033"/>
            <a:ext cx="4897120" cy="5227403"/>
          </a:xfrm>
          <a:prstGeom prst="rect">
            <a:avLst/>
          </a:prstGeom>
        </p:spPr>
      </p:pic>
      <p:sp>
        <p:nvSpPr>
          <p:cNvPr id="7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5059680" y="6226421"/>
            <a:ext cx="7335520" cy="488015"/>
          </a:xfrm>
        </p:spPr>
        <p:txBody>
          <a:bodyPr/>
          <a:lstStyle/>
          <a:p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IX </a:t>
            </a:r>
            <a:r>
              <a:rPr lang="ru-RU" sz="2400" b="1" dirty="0" err="1">
                <a:solidFill>
                  <a:schemeClr val="accent2">
                    <a:lumMod val="75000"/>
                  </a:schemeClr>
                </a:solidFill>
              </a:rPr>
              <a:t>Валентеевские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 чтения 18-20 октября 2017</a:t>
            </a:r>
          </a:p>
        </p:txBody>
      </p:sp>
    </p:spTree>
    <p:extLst>
      <p:ext uri="{BB962C8B-B14F-4D97-AF65-F5344CB8AC3E}">
        <p14:creationId xmlns:p14="http://schemas.microsoft.com/office/powerpoint/2010/main" val="3365298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Объект 7"/>
          <p:cNvSpPr>
            <a:spLocks noGrp="1"/>
          </p:cNvSpPr>
          <p:nvPr>
            <p:ph idx="1"/>
          </p:nvPr>
        </p:nvSpPr>
        <p:spPr>
          <a:xfrm>
            <a:off x="193040" y="1690688"/>
            <a:ext cx="11805920" cy="4351338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b="1" dirty="0" smtClean="0"/>
              <a:t>Фестиваль НАУКИ МГУ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b="1" dirty="0" smtClean="0"/>
              <a:t>Игра «Живая демография» для абитуриентов и школьников</a:t>
            </a:r>
            <a:endParaRPr lang="ru-RU" sz="3600" b="1" dirty="0"/>
          </a:p>
          <a:p>
            <a:pPr marL="742950" lvl="0" indent="-742950">
              <a:lnSpc>
                <a:spcPct val="100000"/>
              </a:lnSpc>
              <a:spcBef>
                <a:spcPts val="0"/>
              </a:spcBef>
              <a:buNone/>
            </a:pPr>
            <a:endParaRPr lang="ru-RU" sz="3600" b="1" dirty="0" smtClean="0"/>
          </a:p>
          <a:p>
            <a:pPr marL="742950" lvl="0" indent="-742950">
              <a:lnSpc>
                <a:spcPct val="100000"/>
              </a:lnSpc>
              <a:spcBef>
                <a:spcPts val="0"/>
              </a:spcBef>
              <a:buNone/>
            </a:pPr>
            <a:endParaRPr lang="ru-RU" sz="3600" b="1" dirty="0"/>
          </a:p>
        </p:txBody>
      </p:sp>
      <p:sp>
        <p:nvSpPr>
          <p:cNvPr id="5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332480" y="6356350"/>
            <a:ext cx="6121400" cy="482919"/>
          </a:xfrm>
        </p:spPr>
        <p:txBody>
          <a:bodyPr/>
          <a:lstStyle/>
          <a:p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IX </a:t>
            </a:r>
            <a:r>
              <a:rPr lang="ru-RU" sz="2400" b="1" dirty="0" err="1">
                <a:solidFill>
                  <a:schemeClr val="accent2">
                    <a:lumMod val="75000"/>
                  </a:schemeClr>
                </a:solidFill>
              </a:rPr>
              <a:t>Валентеевские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 чтения 18-20 октября 2017</a:t>
            </a: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-2811670" y="3785487"/>
            <a:ext cx="22381952" cy="13873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440" y="0"/>
            <a:ext cx="10932160" cy="6420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458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000" b="1" dirty="0" smtClean="0">
                <a:solidFill>
                  <a:srgbClr val="008000"/>
                </a:solidFill>
              </a:rPr>
              <a:t>ЧТО НОВОГО </a:t>
            </a:r>
            <a:endParaRPr lang="ru-RU" sz="6000" b="1" dirty="0">
              <a:solidFill>
                <a:srgbClr val="008000"/>
              </a:solidFill>
            </a:endParaRPr>
          </a:p>
        </p:txBody>
      </p:sp>
      <p:sp>
        <p:nvSpPr>
          <p:cNvPr id="8" name="Объект 7"/>
          <p:cNvSpPr>
            <a:spLocks noGrp="1"/>
          </p:cNvSpPr>
          <p:nvPr>
            <p:ph idx="1"/>
          </p:nvPr>
        </p:nvSpPr>
        <p:spPr>
          <a:xfrm>
            <a:off x="0" y="1426528"/>
            <a:ext cx="12029440" cy="4710112"/>
          </a:xfrm>
        </p:spPr>
        <p:txBody>
          <a:bodyPr>
            <a:noAutofit/>
          </a:bodyPr>
          <a:lstStyle/>
          <a:p>
            <a:pPr marL="742950" marR="0" lvl="0" indent="-7429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ru-RU" sz="3600" b="1" dirty="0" smtClean="0"/>
              <a:t>Научные исследования</a:t>
            </a:r>
          </a:p>
          <a:p>
            <a:pPr marL="742950" marR="0" lvl="0" indent="-7429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endParaRPr lang="ru-RU" sz="3600" dirty="0" smtClean="0"/>
          </a:p>
          <a:p>
            <a:pPr marL="742950" lvl="0" indent="-74295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ru-RU" sz="3600" dirty="0" smtClean="0"/>
              <a:t>Влияние изменения демографических структур на экономику, Региональные особенности демографического развития, Рождаемость в старших возрастах, Старение </a:t>
            </a:r>
            <a:r>
              <a:rPr lang="ru-RU" sz="3600" smtClean="0"/>
              <a:t>в столицах, Демографическая </a:t>
            </a:r>
            <a:r>
              <a:rPr lang="ru-RU" sz="3600"/>
              <a:t>грамотность студентов (МГУ-Сорбонна-Пражский университет</a:t>
            </a:r>
            <a:r>
              <a:rPr lang="ru-RU" sz="3600" smtClean="0"/>
              <a:t>) </a:t>
            </a:r>
            <a:r>
              <a:rPr lang="ru-RU" sz="3600" dirty="0" smtClean="0"/>
              <a:t>и другие темы </a:t>
            </a:r>
            <a:endParaRPr lang="ru-RU" sz="3600" dirty="0"/>
          </a:p>
          <a:p>
            <a:pPr marL="742950" marR="0" lvl="0" indent="-7429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endParaRPr lang="ru-RU" sz="3600" b="1" dirty="0" smtClean="0"/>
          </a:p>
          <a:p>
            <a:pPr marL="742950" marR="0" lvl="0" indent="-7429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endParaRPr lang="ru-RU" sz="3600" b="1" dirty="0"/>
          </a:p>
          <a:p>
            <a:pPr marL="742950" marR="0" lvl="0" indent="-7429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endParaRPr lang="ru-RU" sz="3600" dirty="0"/>
          </a:p>
        </p:txBody>
      </p:sp>
      <p:sp>
        <p:nvSpPr>
          <p:cNvPr id="5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332480" y="6356350"/>
            <a:ext cx="6121400" cy="482919"/>
          </a:xfrm>
        </p:spPr>
        <p:txBody>
          <a:bodyPr/>
          <a:lstStyle/>
          <a:p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IX </a:t>
            </a:r>
            <a:r>
              <a:rPr lang="ru-RU" sz="2400" b="1" dirty="0" err="1">
                <a:solidFill>
                  <a:schemeClr val="accent2">
                    <a:lumMod val="75000"/>
                  </a:schemeClr>
                </a:solidFill>
              </a:rPr>
              <a:t>Валентеевские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 чтения 18-20 октября 2017</a:t>
            </a:r>
          </a:p>
        </p:txBody>
      </p:sp>
    </p:spTree>
    <p:extLst>
      <p:ext uri="{BB962C8B-B14F-4D97-AF65-F5344CB8AC3E}">
        <p14:creationId xmlns:p14="http://schemas.microsoft.com/office/powerpoint/2010/main" val="2025024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000" b="1" dirty="0" smtClean="0">
                <a:solidFill>
                  <a:srgbClr val="008000"/>
                </a:solidFill>
              </a:rPr>
              <a:t>ЧТО НОВОГО </a:t>
            </a:r>
            <a:endParaRPr lang="ru-RU" sz="6000" b="1" dirty="0">
              <a:solidFill>
                <a:srgbClr val="008000"/>
              </a:solidFill>
            </a:endParaRPr>
          </a:p>
        </p:txBody>
      </p:sp>
      <p:sp>
        <p:nvSpPr>
          <p:cNvPr id="8" name="Объект 7"/>
          <p:cNvSpPr>
            <a:spLocks noGrp="1"/>
          </p:cNvSpPr>
          <p:nvPr>
            <p:ph idx="1"/>
          </p:nvPr>
        </p:nvSpPr>
        <p:spPr>
          <a:xfrm>
            <a:off x="223520" y="1426528"/>
            <a:ext cx="11805920" cy="4351338"/>
          </a:xfrm>
        </p:spPr>
        <p:txBody>
          <a:bodyPr>
            <a:noAutofit/>
          </a:bodyPr>
          <a:lstStyle/>
          <a:p>
            <a:pPr marL="742950" marR="0" lvl="0" indent="-7429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ru-RU" sz="3600" b="1" dirty="0" smtClean="0"/>
              <a:t>Прикладная демография и экспертиза</a:t>
            </a:r>
          </a:p>
          <a:p>
            <a:pPr marL="742950" marR="0" lvl="0" indent="-7429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endParaRPr lang="ru-RU" sz="3600" b="1" dirty="0"/>
          </a:p>
          <a:p>
            <a:pPr marL="742950" marR="0" lvl="0" indent="-7429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endParaRPr lang="ru-RU" sz="3600" b="1" dirty="0" smtClean="0"/>
          </a:p>
          <a:p>
            <a:pPr marL="742950" marR="0" lvl="0" indent="-7429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endParaRPr lang="ru-RU" sz="3600" b="1" dirty="0"/>
          </a:p>
          <a:p>
            <a:pPr marL="742950" marR="0" lvl="0" indent="-7429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endParaRPr lang="ru-RU" sz="3600" dirty="0"/>
          </a:p>
        </p:txBody>
      </p:sp>
      <p:sp>
        <p:nvSpPr>
          <p:cNvPr id="5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332480" y="6356350"/>
            <a:ext cx="6121400" cy="482919"/>
          </a:xfrm>
        </p:spPr>
        <p:txBody>
          <a:bodyPr/>
          <a:lstStyle/>
          <a:p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IX </a:t>
            </a:r>
            <a:r>
              <a:rPr lang="ru-RU" sz="2400" b="1" dirty="0" err="1">
                <a:solidFill>
                  <a:schemeClr val="accent2">
                    <a:lumMod val="75000"/>
                  </a:schemeClr>
                </a:solidFill>
              </a:rPr>
              <a:t>Валентеевские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 чтения 18-20 октября 2017</a:t>
            </a: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236856" y="5340347"/>
            <a:ext cx="309562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2800" b="1" dirty="0" err="1" smtClean="0"/>
              <a:t>Фармакоотрасль</a:t>
            </a:r>
            <a:endParaRPr lang="ru-RU" sz="28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5062" y="2145600"/>
            <a:ext cx="3276736" cy="165561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7292" y="2838449"/>
            <a:ext cx="2702408" cy="174191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94986" y="2355402"/>
            <a:ext cx="1609252" cy="144581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47868" y="4379698"/>
            <a:ext cx="2101051" cy="2190839"/>
          </a:xfrm>
          <a:prstGeom prst="rect">
            <a:avLst/>
          </a:prstGeom>
        </p:spPr>
      </p:pic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0" y="3240302"/>
            <a:ext cx="301116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2800" b="1" dirty="0" smtClean="0"/>
              <a:t>ПРООН Казахстан</a:t>
            </a:r>
            <a:endParaRPr lang="ru-RU" sz="2800" b="1" dirty="0"/>
          </a:p>
        </p:txBody>
      </p:sp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1784667" y="4161506"/>
            <a:ext cx="318388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2800" b="1" dirty="0" smtClean="0"/>
              <a:t>ЮНФПА Беларусь</a:t>
            </a:r>
            <a:endParaRPr lang="ru-RU" sz="2800" b="1" dirty="0"/>
          </a:p>
        </p:txBody>
      </p:sp>
      <p:sp>
        <p:nvSpPr>
          <p:cNvPr id="14" name="Rectangle 2"/>
          <p:cNvSpPr>
            <a:spLocks noChangeArrowheads="1"/>
          </p:cNvSpPr>
          <p:nvPr/>
        </p:nvSpPr>
        <p:spPr bwMode="auto">
          <a:xfrm>
            <a:off x="3912369" y="5321048"/>
            <a:ext cx="409942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2800" b="1" dirty="0" smtClean="0"/>
              <a:t>Проект Индустрия 50+</a:t>
            </a:r>
            <a:endParaRPr lang="ru-RU" sz="2800" b="1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29700" y="1106221"/>
            <a:ext cx="2466787" cy="959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911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000" b="1" dirty="0" smtClean="0">
                <a:solidFill>
                  <a:srgbClr val="008000"/>
                </a:solidFill>
              </a:rPr>
              <a:t>ЧТО НОВОГО </a:t>
            </a:r>
            <a:endParaRPr lang="ru-RU" sz="6000" b="1" dirty="0">
              <a:solidFill>
                <a:srgbClr val="008000"/>
              </a:solidFill>
            </a:endParaRPr>
          </a:p>
        </p:txBody>
      </p:sp>
      <p:sp>
        <p:nvSpPr>
          <p:cNvPr id="8" name="Объект 7"/>
          <p:cNvSpPr>
            <a:spLocks noGrp="1"/>
          </p:cNvSpPr>
          <p:nvPr>
            <p:ph idx="1"/>
          </p:nvPr>
        </p:nvSpPr>
        <p:spPr>
          <a:xfrm>
            <a:off x="193040" y="1690688"/>
            <a:ext cx="11805920" cy="4351338"/>
          </a:xfrm>
        </p:spPr>
        <p:txBody>
          <a:bodyPr>
            <a:noAutofit/>
          </a:bodyPr>
          <a:lstStyle/>
          <a:p>
            <a:pPr marL="742950" lvl="0" indent="-74295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b="1" dirty="0" smtClean="0"/>
              <a:t>Новый журнал НАСЕЛЕНИЕ И ЭКОНОМИКА</a:t>
            </a:r>
            <a:endParaRPr lang="ru-RU" sz="3600" b="1" dirty="0"/>
          </a:p>
          <a:p>
            <a:pPr marL="742950" lvl="0" indent="-742950">
              <a:lnSpc>
                <a:spcPct val="100000"/>
              </a:lnSpc>
              <a:spcBef>
                <a:spcPts val="0"/>
              </a:spcBef>
              <a:buNone/>
            </a:pPr>
            <a:endParaRPr lang="ru-RU" sz="3600" b="1" dirty="0" smtClean="0"/>
          </a:p>
          <a:p>
            <a:pPr marL="742950" lvl="0" indent="-74295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 smtClean="0"/>
              <a:t>Русскоязычные и англоязычные публикации</a:t>
            </a:r>
          </a:p>
          <a:p>
            <a:pPr marL="742950" lvl="0" indent="-74295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 smtClean="0"/>
              <a:t>Перевод</a:t>
            </a:r>
            <a:endParaRPr lang="ru-RU" sz="3600" dirty="0"/>
          </a:p>
          <a:p>
            <a:pPr marL="742950" lvl="0" indent="-74295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 smtClean="0"/>
              <a:t>Поддержка ЭФ МГУ, Банк Держава</a:t>
            </a:r>
          </a:p>
          <a:p>
            <a:pPr marL="742950" lvl="0" indent="-74295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600" dirty="0" smtClean="0">
                <a:hlinkClick r:id="rId3"/>
              </a:rPr>
              <a:t>www.populationandeconimics.ru</a:t>
            </a:r>
            <a:r>
              <a:rPr lang="en-US" sz="3600" dirty="0" smtClean="0"/>
              <a:t> </a:t>
            </a:r>
            <a:endParaRPr lang="ru-RU" sz="3600" dirty="0" smtClean="0"/>
          </a:p>
          <a:p>
            <a:pPr marL="742950" lvl="0" indent="-742950">
              <a:lnSpc>
                <a:spcPct val="100000"/>
              </a:lnSpc>
              <a:spcBef>
                <a:spcPts val="0"/>
              </a:spcBef>
              <a:buNone/>
            </a:pPr>
            <a:endParaRPr lang="ru-RU" sz="3600" b="1" dirty="0"/>
          </a:p>
        </p:txBody>
      </p:sp>
      <p:sp>
        <p:nvSpPr>
          <p:cNvPr id="5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332480" y="6356350"/>
            <a:ext cx="6121400" cy="482919"/>
          </a:xfrm>
        </p:spPr>
        <p:txBody>
          <a:bodyPr/>
          <a:lstStyle/>
          <a:p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IX </a:t>
            </a:r>
            <a:r>
              <a:rPr lang="ru-RU" sz="2400" b="1" dirty="0" err="1">
                <a:solidFill>
                  <a:schemeClr val="accent2">
                    <a:lumMod val="75000"/>
                  </a:schemeClr>
                </a:solidFill>
              </a:rPr>
              <a:t>Валентеевские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 чтения 18-20 октября 2017</a:t>
            </a: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-2811670" y="3785487"/>
            <a:ext cx="22381952" cy="13873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6" name="Picture 1" descr="medium_193ea5be318e4658a7571d32a2c3b96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1" t="37619" r="2264" b="33028"/>
          <a:stretch>
            <a:fillRect/>
          </a:stretch>
        </p:blipFill>
        <p:spPr bwMode="auto">
          <a:xfrm>
            <a:off x="7510780" y="4522788"/>
            <a:ext cx="3545490" cy="111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1_emblema1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6030" y="2490065"/>
            <a:ext cx="2915920" cy="1944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3280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6070600" y="6153150"/>
            <a:ext cx="6121400" cy="482919"/>
          </a:xfrm>
        </p:spPr>
        <p:txBody>
          <a:bodyPr/>
          <a:lstStyle/>
          <a:p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IX </a:t>
            </a:r>
            <a:r>
              <a:rPr lang="ru-RU" sz="2400" b="1" dirty="0" err="1">
                <a:solidFill>
                  <a:schemeClr val="accent2">
                    <a:lumMod val="75000"/>
                  </a:schemeClr>
                </a:solidFill>
              </a:rPr>
              <a:t>Валентеевские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 чтения 18-20 октября 2017</a:t>
            </a: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-2811670" y="3785487"/>
            <a:ext cx="22381952" cy="13873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387" y="0"/>
            <a:ext cx="4747233" cy="6858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510020" y="5139781"/>
            <a:ext cx="52425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Первый </a:t>
            </a:r>
            <a:r>
              <a:rPr lang="ru-RU" sz="2800" smtClean="0"/>
              <a:t>выпуск декабрь 2017</a:t>
            </a:r>
            <a:endParaRPr lang="ru-RU" sz="2800"/>
          </a:p>
        </p:txBody>
      </p:sp>
    </p:spTree>
    <p:extLst>
      <p:ext uri="{BB962C8B-B14F-4D97-AF65-F5344CB8AC3E}">
        <p14:creationId xmlns:p14="http://schemas.microsoft.com/office/powerpoint/2010/main" val="1781551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IX Валентеевские чтения 18-20 октября 2017 года</a:t>
            </a:r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538" y="0"/>
            <a:ext cx="8174603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8559980" y="6215746"/>
            <a:ext cx="363202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Прообраз октябрь 2017</a:t>
            </a:r>
          </a:p>
          <a:p>
            <a:r>
              <a:rPr lang="ru-RU" dirty="0" err="1" smtClean="0"/>
              <a:t>http</a:t>
            </a:r>
            <a:r>
              <a:rPr lang="ru-RU" dirty="0"/>
              <a:t>://</a:t>
            </a:r>
            <a:r>
              <a:rPr lang="ru-RU" dirty="0" err="1"/>
              <a:t>naselenie.elpub.ru</a:t>
            </a:r>
            <a:r>
              <a:rPr lang="ru-RU" dirty="0"/>
              <a:t>/</a:t>
            </a:r>
            <a:r>
              <a:rPr lang="ru-RU" dirty="0" err="1"/>
              <a:t>jour</a:t>
            </a:r>
            <a:r>
              <a:rPr lang="ru-RU" dirty="0"/>
              <a:t>/</a:t>
            </a:r>
            <a:r>
              <a:rPr lang="ru-RU" dirty="0" err="1"/>
              <a:t>index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849088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-2811670" y="3785487"/>
            <a:ext cx="22381952" cy="13873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0979" y="69729"/>
            <a:ext cx="82212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865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8000"/>
                </a:solidFill>
              </a:rPr>
              <a:t>ПРИЛОЖЕНИЕ </a:t>
            </a:r>
            <a:br>
              <a:rPr lang="ru-RU" dirty="0" smtClean="0">
                <a:solidFill>
                  <a:srgbClr val="008000"/>
                </a:solidFill>
              </a:rPr>
            </a:br>
            <a:r>
              <a:rPr lang="ru-RU" dirty="0" smtClean="0">
                <a:solidFill>
                  <a:srgbClr val="008000"/>
                </a:solidFill>
              </a:rPr>
              <a:t>Современные школы: </a:t>
            </a:r>
            <a:br>
              <a:rPr lang="ru-RU" dirty="0" smtClean="0">
                <a:solidFill>
                  <a:srgbClr val="008000"/>
                </a:solidFill>
              </a:rPr>
            </a:br>
            <a:r>
              <a:rPr lang="ru-RU" dirty="0" smtClean="0">
                <a:solidFill>
                  <a:srgbClr val="008000"/>
                </a:solidFill>
              </a:rPr>
              <a:t>Новые институциональные условия</a:t>
            </a:r>
            <a:endParaRPr lang="ru-RU" dirty="0">
              <a:solidFill>
                <a:srgbClr val="008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37302" y="1825624"/>
            <a:ext cx="12054698" cy="5176099"/>
          </a:xfrm>
        </p:spPr>
        <p:txBody>
          <a:bodyPr>
            <a:normAutofit fontScale="77500" lnSpcReduction="20000"/>
          </a:bodyPr>
          <a:lstStyle/>
          <a:p>
            <a:r>
              <a:rPr lang="ru-RU" sz="4000" dirty="0"/>
              <a:t>Р</a:t>
            </a:r>
            <a:r>
              <a:rPr lang="ru-RU" sz="4000" dirty="0" smtClean="0"/>
              <a:t>азвитие </a:t>
            </a:r>
            <a:r>
              <a:rPr lang="ru-RU" sz="4000" dirty="0"/>
              <a:t>информационных </a:t>
            </a:r>
            <a:r>
              <a:rPr lang="ru-RU" sz="4000" dirty="0" smtClean="0"/>
              <a:t>технологий</a:t>
            </a:r>
          </a:p>
          <a:p>
            <a:r>
              <a:rPr lang="ru-RU" sz="4000" dirty="0" smtClean="0"/>
              <a:t>Удорожание научных исследований (2-3% ВВП)</a:t>
            </a:r>
          </a:p>
          <a:p>
            <a:r>
              <a:rPr lang="ru-RU" sz="4000" dirty="0" smtClean="0"/>
              <a:t>Глобализация науки и образования (диффузия знания, объем социальных связей, доля национального участия, концентрация/дисперсия производства знания – Скотт, 1993)</a:t>
            </a:r>
          </a:p>
          <a:p>
            <a:r>
              <a:rPr lang="ru-RU" sz="4000" dirty="0" smtClean="0"/>
              <a:t>Признание науки (демократическая ценность, «нужность»)</a:t>
            </a:r>
          </a:p>
          <a:p>
            <a:r>
              <a:rPr lang="ru-RU" sz="4000" dirty="0" smtClean="0"/>
              <a:t>Сетевые </a:t>
            </a:r>
            <a:r>
              <a:rPr lang="ru-RU" sz="4000" dirty="0"/>
              <a:t>формы </a:t>
            </a:r>
            <a:r>
              <a:rPr lang="ru-RU" sz="4000" dirty="0" smtClean="0"/>
              <a:t>кооперации и рост конкуренции</a:t>
            </a:r>
          </a:p>
          <a:p>
            <a:r>
              <a:rPr lang="ru-RU" sz="4000" dirty="0" smtClean="0"/>
              <a:t>Многоступенчатость </a:t>
            </a:r>
            <a:r>
              <a:rPr lang="ru-RU" sz="4000" dirty="0"/>
              <a:t>и вариативность систем </a:t>
            </a:r>
            <a:r>
              <a:rPr lang="ru-RU" sz="4000" dirty="0" smtClean="0"/>
              <a:t>образования</a:t>
            </a:r>
          </a:p>
          <a:p>
            <a:r>
              <a:rPr lang="ru-RU" sz="4000" dirty="0" smtClean="0"/>
              <a:t>Внедрение </a:t>
            </a:r>
            <a:r>
              <a:rPr lang="ru-RU" sz="4000" dirty="0"/>
              <a:t>принципа «обучение через </a:t>
            </a:r>
            <a:r>
              <a:rPr lang="ru-RU" sz="4000" dirty="0" smtClean="0"/>
              <a:t>научение/ обучение в течение жизни» </a:t>
            </a:r>
          </a:p>
          <a:p>
            <a:r>
              <a:rPr lang="ru-RU" sz="4000" dirty="0"/>
              <a:t>Мобильность кадров, феминизация </a:t>
            </a:r>
          </a:p>
          <a:p>
            <a:r>
              <a:rPr lang="ru-RU" sz="4000" dirty="0" smtClean="0"/>
              <a:t>Значимость человеческого капитала в экономике знаний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IX Валентеевские чтения 18-20 октября 2017 года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8433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8000"/>
                </a:solidFill>
              </a:rPr>
              <a:t>ПРИЛОЖЕНИЕ</a:t>
            </a:r>
            <a:br>
              <a:rPr lang="ru-RU" dirty="0" smtClean="0">
                <a:solidFill>
                  <a:srgbClr val="008000"/>
                </a:solidFill>
              </a:rPr>
            </a:br>
            <a:r>
              <a:rPr lang="ru-RU" dirty="0" smtClean="0">
                <a:solidFill>
                  <a:srgbClr val="008000"/>
                </a:solidFill>
              </a:rPr>
              <a:t>Современные школы по демографии: </a:t>
            </a:r>
            <a:br>
              <a:rPr lang="ru-RU" dirty="0" smtClean="0">
                <a:solidFill>
                  <a:srgbClr val="008000"/>
                </a:solidFill>
              </a:rPr>
            </a:br>
            <a:r>
              <a:rPr lang="ru-RU" dirty="0" smtClean="0">
                <a:solidFill>
                  <a:srgbClr val="008000"/>
                </a:solidFill>
              </a:rPr>
              <a:t>Новый содержательный контекст</a:t>
            </a:r>
            <a:endParaRPr lang="ru-RU" dirty="0">
              <a:solidFill>
                <a:srgbClr val="008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5413375"/>
          </a:xfrm>
        </p:spPr>
        <p:txBody>
          <a:bodyPr>
            <a:normAutofit fontScale="85000" lnSpcReduction="20000"/>
          </a:bodyPr>
          <a:lstStyle/>
          <a:p>
            <a:r>
              <a:rPr lang="ru-RU" sz="4000" dirty="0"/>
              <a:t>Р</a:t>
            </a:r>
            <a:r>
              <a:rPr lang="ru-RU" sz="4000" dirty="0" smtClean="0"/>
              <a:t>ост </a:t>
            </a:r>
            <a:r>
              <a:rPr lang="ru-RU" sz="4000" dirty="0"/>
              <a:t>объема </a:t>
            </a:r>
            <a:r>
              <a:rPr lang="ru-RU" sz="4000" dirty="0" err="1"/>
              <a:t>микроданных</a:t>
            </a:r>
            <a:r>
              <a:rPr lang="ru-RU" sz="4000" dirty="0"/>
              <a:t> о </a:t>
            </a:r>
            <a:r>
              <a:rPr lang="ru-RU" sz="4000" dirty="0" smtClean="0"/>
              <a:t>социуме, </a:t>
            </a:r>
            <a:r>
              <a:rPr lang="en-US" sz="4000" dirty="0" smtClean="0"/>
              <a:t>big data, text mining</a:t>
            </a:r>
            <a:endParaRPr lang="ru-RU" sz="4000" dirty="0" smtClean="0"/>
          </a:p>
          <a:p>
            <a:r>
              <a:rPr lang="ru-RU" sz="4000" dirty="0" smtClean="0"/>
              <a:t>Новые методы </a:t>
            </a:r>
            <a:r>
              <a:rPr lang="ru-RU" sz="4000" dirty="0"/>
              <a:t>обработки данных, математизация </a:t>
            </a:r>
            <a:r>
              <a:rPr lang="ru-RU" sz="4000" dirty="0" smtClean="0"/>
              <a:t>исследований</a:t>
            </a:r>
            <a:endParaRPr lang="ru-RU" sz="4000" dirty="0"/>
          </a:p>
          <a:p>
            <a:r>
              <a:rPr lang="ru-RU" sz="4000" dirty="0" smtClean="0"/>
              <a:t>Собственно </a:t>
            </a:r>
            <a:r>
              <a:rPr lang="ru-RU" sz="4000" dirty="0"/>
              <a:t>демографические школы остались в меньшинстве, важнейшими становятся принципы </a:t>
            </a:r>
            <a:r>
              <a:rPr lang="ru-RU" sz="4000" dirty="0" err="1" smtClean="0"/>
              <a:t>междисциплинарности</a:t>
            </a:r>
            <a:r>
              <a:rPr lang="ru-RU" sz="4000" dirty="0" smtClean="0"/>
              <a:t> (даже естественных и гуманитарных наук) </a:t>
            </a:r>
            <a:r>
              <a:rPr lang="ru-RU" sz="4000" dirty="0"/>
              <a:t>и связи теоретических и прикладных </a:t>
            </a:r>
            <a:r>
              <a:rPr lang="ru-RU" sz="4000" dirty="0" smtClean="0"/>
              <a:t>результатов (экономика </a:t>
            </a:r>
            <a:r>
              <a:rPr lang="ru-RU" sz="4000" dirty="0"/>
              <a:t>народонаселения, пространственная демография, науки о здоровье и старении, социальная и этническая </a:t>
            </a:r>
            <a:r>
              <a:rPr lang="ru-RU" sz="4000" dirty="0" smtClean="0"/>
              <a:t>демография; прикладная демография и политика, ориентированная на результат)  </a:t>
            </a:r>
            <a:endParaRPr lang="ru-RU" sz="4000" dirty="0"/>
          </a:p>
          <a:p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IX Валентеевские чтения 18-20 октября 2017 года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224573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822960" y="158750"/>
            <a:ext cx="10515600" cy="1325563"/>
          </a:xfrm>
        </p:spPr>
        <p:txBody>
          <a:bodyPr/>
          <a:lstStyle/>
          <a:p>
            <a:r>
              <a:rPr lang="ru-RU" smtClean="0">
                <a:solidFill>
                  <a:srgbClr val="008000"/>
                </a:solidFill>
              </a:rPr>
              <a:t>Приложение</a:t>
            </a:r>
            <a:br>
              <a:rPr lang="ru-RU" smtClean="0">
                <a:solidFill>
                  <a:srgbClr val="008000"/>
                </a:solidFill>
              </a:rPr>
            </a:br>
            <a:r>
              <a:rPr lang="ru-RU" smtClean="0">
                <a:solidFill>
                  <a:srgbClr val="008000"/>
                </a:solidFill>
              </a:rPr>
              <a:t>Традиции </a:t>
            </a:r>
            <a:r>
              <a:rPr lang="ru-RU" dirty="0" smtClean="0">
                <a:solidFill>
                  <a:srgbClr val="008000"/>
                </a:solidFill>
              </a:rPr>
              <a:t>и современность</a:t>
            </a:r>
            <a:endParaRPr lang="ru-RU" dirty="0">
              <a:solidFill>
                <a:srgbClr val="008000"/>
              </a:solidFill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228600" y="1246505"/>
            <a:ext cx="5852160" cy="4351338"/>
          </a:xfrm>
        </p:spPr>
        <p:txBody>
          <a:bodyPr>
            <a:noAutofit/>
          </a:bodyPr>
          <a:lstStyle/>
          <a:p>
            <a:r>
              <a:rPr lang="ru-RU" sz="2400" dirty="0" smtClean="0"/>
              <a:t>Системность, </a:t>
            </a:r>
            <a:r>
              <a:rPr lang="ru-RU" sz="2400" dirty="0" err="1" smtClean="0"/>
              <a:t>Междисциплинарность</a:t>
            </a:r>
            <a:r>
              <a:rPr lang="ru-RU" sz="2400" dirty="0" smtClean="0"/>
              <a:t>, Связь </a:t>
            </a:r>
            <a:r>
              <a:rPr lang="ru-RU" sz="2400" dirty="0"/>
              <a:t>теоретических и прикладных </a:t>
            </a:r>
            <a:r>
              <a:rPr lang="ru-RU" sz="2400" dirty="0" smtClean="0"/>
              <a:t>исследований, Единство </a:t>
            </a:r>
            <a:r>
              <a:rPr lang="ru-RU" sz="2400" dirty="0"/>
              <a:t>образования и науки</a:t>
            </a:r>
          </a:p>
          <a:p>
            <a:r>
              <a:rPr lang="ru-RU" sz="2400" dirty="0" smtClean="0"/>
              <a:t>Значимость </a:t>
            </a:r>
            <a:r>
              <a:rPr lang="ru-RU" sz="2400" dirty="0"/>
              <a:t>работы с данными и проведения социологических исследований</a:t>
            </a:r>
          </a:p>
          <a:p>
            <a:r>
              <a:rPr lang="ru-RU" sz="2400" dirty="0" smtClean="0"/>
              <a:t>Вовлеченность </a:t>
            </a:r>
            <a:r>
              <a:rPr lang="ru-RU" sz="2400" dirty="0"/>
              <a:t>и связь </a:t>
            </a:r>
            <a:r>
              <a:rPr lang="ru-RU" sz="2400" dirty="0" smtClean="0"/>
              <a:t>поколений, Создание </a:t>
            </a:r>
            <a:r>
              <a:rPr lang="ru-RU" sz="2400" dirty="0"/>
              <a:t>международной партнерской </a:t>
            </a:r>
            <a:r>
              <a:rPr lang="ru-RU" sz="2400" dirty="0" smtClean="0"/>
              <a:t>сети, мобильность </a:t>
            </a:r>
            <a:r>
              <a:rPr lang="ru-RU" sz="2400" dirty="0"/>
              <a:t>членов </a:t>
            </a:r>
            <a:r>
              <a:rPr lang="ru-RU" sz="2400" dirty="0" smtClean="0"/>
              <a:t>школы</a:t>
            </a:r>
          </a:p>
          <a:p>
            <a:r>
              <a:rPr lang="ru-RU" sz="2400" dirty="0" smtClean="0"/>
              <a:t>Важность знаний о человеке (в экономике) </a:t>
            </a:r>
            <a:endParaRPr lang="ru-RU" sz="2400" dirty="0"/>
          </a:p>
          <a:p>
            <a:r>
              <a:rPr lang="ru-RU" sz="2400" dirty="0" smtClean="0"/>
              <a:t>Внедрение </a:t>
            </a:r>
            <a:r>
              <a:rPr lang="ru-RU" sz="2400" dirty="0"/>
              <a:t>программно-целевого подхода в разработку социально-демографической политики</a:t>
            </a:r>
          </a:p>
          <a:p>
            <a:endParaRPr lang="ru-RU" sz="2400" dirty="0"/>
          </a:p>
        </p:txBody>
      </p:sp>
      <p:sp>
        <p:nvSpPr>
          <p:cNvPr id="5" name="Содержимое 4"/>
          <p:cNvSpPr>
            <a:spLocks noGrp="1"/>
          </p:cNvSpPr>
          <p:nvPr>
            <p:ph sz="half" idx="2"/>
          </p:nvPr>
        </p:nvSpPr>
        <p:spPr>
          <a:xfrm>
            <a:off x="5745480" y="1216025"/>
            <a:ext cx="6234302" cy="4351338"/>
          </a:xfrm>
        </p:spPr>
        <p:txBody>
          <a:bodyPr>
            <a:noAutofit/>
          </a:bodyPr>
          <a:lstStyle/>
          <a:p>
            <a:r>
              <a:rPr lang="ru-RU" sz="2200" dirty="0" err="1" smtClean="0"/>
              <a:t>Междисциплинарность</a:t>
            </a:r>
            <a:r>
              <a:rPr lang="ru-RU" sz="2200" dirty="0" smtClean="0"/>
              <a:t> – демография «для», демография «и»; образование, исследование и практика</a:t>
            </a:r>
          </a:p>
          <a:p>
            <a:r>
              <a:rPr lang="ru-RU" sz="2200" dirty="0" smtClean="0"/>
              <a:t>Рост объема </a:t>
            </a:r>
            <a:r>
              <a:rPr lang="ru-RU" sz="2200" dirty="0" err="1" smtClean="0"/>
              <a:t>микроданных</a:t>
            </a:r>
            <a:r>
              <a:rPr lang="ru-RU" sz="2200" dirty="0" smtClean="0"/>
              <a:t> о социуме, развитие информационных технологий, Новые </a:t>
            </a:r>
            <a:r>
              <a:rPr lang="ru-RU" sz="2200" dirty="0"/>
              <a:t>методы обработки данных, математизация исследований</a:t>
            </a:r>
          </a:p>
          <a:p>
            <a:r>
              <a:rPr lang="ru-RU" sz="2200" dirty="0" smtClean="0"/>
              <a:t>Многоступенчатость </a:t>
            </a:r>
            <a:r>
              <a:rPr lang="ru-RU" sz="2200" dirty="0"/>
              <a:t>и вариативность систем образования, Внедрение принципа «обучение через научение/ обучение в течение жизни</a:t>
            </a:r>
            <a:r>
              <a:rPr lang="ru-RU" sz="2200" dirty="0" smtClean="0"/>
              <a:t>», Сетевые </a:t>
            </a:r>
            <a:r>
              <a:rPr lang="ru-RU" sz="2200" dirty="0"/>
              <a:t>формы </a:t>
            </a:r>
            <a:r>
              <a:rPr lang="ru-RU" sz="2200" dirty="0" smtClean="0"/>
              <a:t>кооперации, глобализация </a:t>
            </a:r>
            <a:r>
              <a:rPr lang="ru-RU" sz="2200" dirty="0"/>
              <a:t>науки и </a:t>
            </a:r>
            <a:r>
              <a:rPr lang="ru-RU" sz="2200" dirty="0" smtClean="0"/>
              <a:t>образования, мобильность </a:t>
            </a:r>
            <a:r>
              <a:rPr lang="ru-RU" sz="2200" dirty="0"/>
              <a:t>кадров, феминизация </a:t>
            </a:r>
          </a:p>
          <a:p>
            <a:r>
              <a:rPr lang="ru-RU" sz="2200" dirty="0" smtClean="0"/>
              <a:t>Признание науки (демократическая ценность, «нужность»), особенно науки о людях</a:t>
            </a:r>
          </a:p>
          <a:p>
            <a:r>
              <a:rPr lang="ru-RU" sz="2200" dirty="0" smtClean="0"/>
              <a:t>БОР, ПЦП 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IX Валентеевские чтения 18-20 октября 2017 года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62276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971550" y="-299403"/>
            <a:ext cx="10515600" cy="1325563"/>
          </a:xfrm>
        </p:spPr>
        <p:txBody>
          <a:bodyPr/>
          <a:lstStyle/>
          <a:p>
            <a:r>
              <a:rPr lang="ru-RU" b="1" dirty="0" smtClean="0">
                <a:solidFill>
                  <a:srgbClr val="008000"/>
                </a:solidFill>
              </a:rPr>
              <a:t>ИСТОРИЯ КАФЕДРЫ НАРОДОНАСЕЛЕНИЯ</a:t>
            </a:r>
            <a:endParaRPr lang="ru-RU" b="1" dirty="0">
              <a:solidFill>
                <a:srgbClr val="008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57860" y="748197"/>
            <a:ext cx="11534140" cy="5852160"/>
          </a:xfrm>
        </p:spPr>
        <p:txBody>
          <a:bodyPr>
            <a:noAutofit/>
          </a:bodyPr>
          <a:lstStyle/>
          <a:p>
            <a:r>
              <a:rPr lang="ru-RU" sz="4000" dirty="0" smtClean="0"/>
              <a:t>Лаборатория – 1965, Кафедра – 1967, Центр - 1968</a:t>
            </a:r>
          </a:p>
          <a:p>
            <a:r>
              <a:rPr lang="ru-RU" sz="4000" dirty="0" smtClean="0"/>
              <a:t>1965 </a:t>
            </a:r>
            <a:r>
              <a:rPr lang="mr-IN" sz="4000" dirty="0" smtClean="0"/>
              <a:t>–</a:t>
            </a:r>
            <a:r>
              <a:rPr lang="ru-RU" sz="4000" dirty="0" smtClean="0"/>
              <a:t> аспирантура по проблемам народонаселения</a:t>
            </a:r>
          </a:p>
          <a:p>
            <a:r>
              <a:rPr lang="ru-RU" sz="4000" dirty="0" smtClean="0"/>
              <a:t>1973 </a:t>
            </a:r>
            <a:r>
              <a:rPr lang="mr-IN" sz="4000" dirty="0" smtClean="0"/>
              <a:t>–</a:t>
            </a:r>
            <a:r>
              <a:rPr lang="ru-RU" sz="4000" dirty="0" smtClean="0"/>
              <a:t> диссертационный совет «Экономика народонаселения и демография»</a:t>
            </a:r>
          </a:p>
          <a:p>
            <a:r>
              <a:rPr lang="ru-RU" sz="4000" dirty="0" smtClean="0"/>
              <a:t>1968-1994 группа специализации</a:t>
            </a:r>
          </a:p>
          <a:p>
            <a:r>
              <a:rPr lang="ru-RU" sz="4000" dirty="0" smtClean="0"/>
              <a:t>1977-1991 курсы ООН по демографии</a:t>
            </a:r>
          </a:p>
          <a:p>
            <a:r>
              <a:rPr lang="ru-RU" sz="4000" dirty="0" smtClean="0"/>
              <a:t>1984-1992 отделение по переподготовке кадров</a:t>
            </a:r>
          </a:p>
          <a:p>
            <a:r>
              <a:rPr lang="ru-RU" sz="4000" dirty="0" smtClean="0"/>
              <a:t>с 1992 специализация в магистратуре, </a:t>
            </a:r>
            <a:r>
              <a:rPr lang="en-US" sz="4000" dirty="0" smtClean="0"/>
              <a:t>TEMPUS</a:t>
            </a:r>
            <a:endParaRPr lang="ru-RU" sz="4000" dirty="0" smtClean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2052320" y="6356350"/>
            <a:ext cx="7335520" cy="488015"/>
          </a:xfrm>
        </p:spPr>
        <p:txBody>
          <a:bodyPr/>
          <a:lstStyle/>
          <a:p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IX </a:t>
            </a:r>
            <a:r>
              <a:rPr lang="ru-RU" sz="2400" b="1" dirty="0" err="1">
                <a:solidFill>
                  <a:schemeClr val="accent2">
                    <a:lumMod val="75000"/>
                  </a:schemeClr>
                </a:solidFill>
              </a:rPr>
              <a:t>Валентеевские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 чтения 18-20 октября 2017</a:t>
            </a:r>
          </a:p>
        </p:txBody>
      </p:sp>
    </p:spTree>
    <p:extLst>
      <p:ext uri="{BB962C8B-B14F-4D97-AF65-F5344CB8AC3E}">
        <p14:creationId xmlns:p14="http://schemas.microsoft.com/office/powerpoint/2010/main" val="324268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971550" y="-299403"/>
            <a:ext cx="10515600" cy="1325563"/>
          </a:xfrm>
        </p:spPr>
        <p:txBody>
          <a:bodyPr/>
          <a:lstStyle/>
          <a:p>
            <a:r>
              <a:rPr lang="ru-RU" b="1" dirty="0" smtClean="0">
                <a:solidFill>
                  <a:srgbClr val="008000"/>
                </a:solidFill>
              </a:rPr>
              <a:t>ИСТОРИЯ КАФЕДРЫ НАРОДОНАСЕЛЕНИЯ</a:t>
            </a:r>
            <a:endParaRPr lang="ru-RU" b="1" dirty="0">
              <a:solidFill>
                <a:srgbClr val="008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38760" y="765175"/>
            <a:ext cx="11534140" cy="5852160"/>
          </a:xfrm>
        </p:spPr>
        <p:txBody>
          <a:bodyPr>
            <a:noAutofit/>
          </a:bodyPr>
          <a:lstStyle/>
          <a:p>
            <a:r>
              <a:rPr lang="ru-RU" sz="4000" dirty="0" smtClean="0"/>
              <a:t>Совместная работа с Лабораторией</a:t>
            </a:r>
          </a:p>
          <a:p>
            <a:pPr lvl="1"/>
            <a:r>
              <a:rPr lang="ru-RU" sz="3600" dirty="0" smtClean="0"/>
              <a:t>Преподавательская и методическая работа </a:t>
            </a:r>
          </a:p>
          <a:p>
            <a:pPr lvl="1"/>
            <a:r>
              <a:rPr lang="ru-RU" sz="3600" dirty="0" smtClean="0"/>
              <a:t>Руководство студентами и аспирантами</a:t>
            </a:r>
          </a:p>
          <a:p>
            <a:pPr lvl="1"/>
            <a:r>
              <a:rPr lang="ru-RU" sz="3600" dirty="0" smtClean="0"/>
              <a:t>Научные исследования</a:t>
            </a:r>
          </a:p>
          <a:p>
            <a:pPr lvl="1"/>
            <a:r>
              <a:rPr lang="ru-RU" sz="3600" dirty="0" smtClean="0"/>
              <a:t>Консультации и экспертиза</a:t>
            </a:r>
          </a:p>
          <a:p>
            <a:pPr lvl="1"/>
            <a:r>
              <a:rPr lang="ru-RU" sz="3600" dirty="0" smtClean="0"/>
              <a:t>Научные серии («Население и экономика», «Демографические исследования», Международная миграция населения», «Качественные исследования» и другие)</a:t>
            </a:r>
          </a:p>
          <a:p>
            <a:pPr lvl="1"/>
            <a:r>
              <a:rPr lang="ru-RU" sz="3600" dirty="0" smtClean="0"/>
              <a:t>Взаимная подготовка кадров</a:t>
            </a:r>
          </a:p>
          <a:p>
            <a:pPr lvl="1"/>
            <a:r>
              <a:rPr lang="ru-RU" sz="3600" dirty="0" smtClean="0"/>
              <a:t>Конференции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437380" y="6373327"/>
            <a:ext cx="7335520" cy="488015"/>
          </a:xfrm>
        </p:spPr>
        <p:txBody>
          <a:bodyPr/>
          <a:lstStyle/>
          <a:p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IX </a:t>
            </a:r>
            <a:r>
              <a:rPr lang="ru-RU" sz="2400" b="1" dirty="0" err="1">
                <a:solidFill>
                  <a:schemeClr val="accent2">
                    <a:lumMod val="75000"/>
                  </a:schemeClr>
                </a:solidFill>
              </a:rPr>
              <a:t>Валентеевские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 чтения 18-20 октября 2017</a:t>
            </a:r>
          </a:p>
        </p:txBody>
      </p:sp>
    </p:spTree>
    <p:extLst>
      <p:ext uri="{BB962C8B-B14F-4D97-AF65-F5344CB8AC3E}">
        <p14:creationId xmlns:p14="http://schemas.microsoft.com/office/powerpoint/2010/main" val="615055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000" b="1" dirty="0" smtClean="0">
                <a:solidFill>
                  <a:srgbClr val="008000"/>
                </a:solidFill>
              </a:rPr>
              <a:t>ЗА ПОЛВЕКА</a:t>
            </a:r>
            <a:endParaRPr lang="ru-RU" sz="6000" b="1" dirty="0">
              <a:solidFill>
                <a:srgbClr val="008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38200" y="2151979"/>
            <a:ext cx="11567160" cy="4907897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Font typeface="Wingdings" charset="2"/>
              <a:buChar char="ü"/>
            </a:pPr>
            <a:r>
              <a:rPr lang="ru-RU" sz="6000" dirty="0" smtClean="0"/>
              <a:t>  500 выпускников</a:t>
            </a:r>
          </a:p>
          <a:p>
            <a:pPr marL="0" indent="0">
              <a:spcBef>
                <a:spcPts val="0"/>
              </a:spcBef>
              <a:buFont typeface="Wingdings" charset="2"/>
              <a:buChar char="ü"/>
            </a:pPr>
            <a:r>
              <a:rPr lang="ru-RU" sz="6000" dirty="0" smtClean="0"/>
              <a:t>  150 кандидатов наук</a:t>
            </a:r>
          </a:p>
          <a:p>
            <a:pPr marL="0" indent="0">
              <a:spcBef>
                <a:spcPts val="0"/>
              </a:spcBef>
              <a:buFont typeface="Wingdings" charset="2"/>
              <a:buChar char="ü"/>
            </a:pPr>
            <a:r>
              <a:rPr lang="ru-RU" sz="6000" dirty="0" smtClean="0"/>
              <a:t>  20 докторов наук</a:t>
            </a:r>
            <a:endParaRPr lang="ru-RU" sz="6000" dirty="0"/>
          </a:p>
        </p:txBody>
      </p:sp>
      <p:sp>
        <p:nvSpPr>
          <p:cNvPr id="5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2052320" y="6356350"/>
            <a:ext cx="7335520" cy="488015"/>
          </a:xfrm>
        </p:spPr>
        <p:txBody>
          <a:bodyPr/>
          <a:lstStyle/>
          <a:p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IX </a:t>
            </a:r>
            <a:r>
              <a:rPr lang="ru-RU" sz="2400" b="1" dirty="0" err="1">
                <a:solidFill>
                  <a:schemeClr val="accent2">
                    <a:lumMod val="75000"/>
                  </a:schemeClr>
                </a:solidFill>
              </a:rPr>
              <a:t>Валентеевские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 чтения 18-20 октября 2017</a:t>
            </a:r>
          </a:p>
        </p:txBody>
      </p:sp>
    </p:spTree>
    <p:extLst>
      <p:ext uri="{BB962C8B-B14F-4D97-AF65-F5344CB8AC3E}">
        <p14:creationId xmlns:p14="http://schemas.microsoft.com/office/powerpoint/2010/main" val="560999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000" b="1" dirty="0" smtClean="0">
                <a:solidFill>
                  <a:srgbClr val="008000"/>
                </a:solidFill>
              </a:rPr>
              <a:t>НАМЕЧЕННЫЕ ПЕРСПЕКТИВЫ</a:t>
            </a:r>
            <a:endParaRPr lang="ru-RU" sz="6000" b="1" dirty="0">
              <a:solidFill>
                <a:srgbClr val="008000"/>
              </a:solidFill>
            </a:endParaRPr>
          </a:p>
        </p:txBody>
      </p:sp>
      <p:sp>
        <p:nvSpPr>
          <p:cNvPr id="8" name="Объект 7"/>
          <p:cNvSpPr>
            <a:spLocks noGrp="1"/>
          </p:cNvSpPr>
          <p:nvPr>
            <p:ph idx="1"/>
          </p:nvPr>
        </p:nvSpPr>
        <p:spPr>
          <a:xfrm>
            <a:off x="838200" y="1426528"/>
            <a:ext cx="10515600" cy="4351338"/>
          </a:xfrm>
        </p:spPr>
        <p:txBody>
          <a:bodyPr>
            <a:noAutofit/>
          </a:bodyPr>
          <a:lstStyle/>
          <a:p>
            <a:pPr marL="742950" indent="-742950">
              <a:buFont typeface="+mj-lt"/>
              <a:buAutoNum type="arabicPeriod"/>
            </a:pPr>
            <a:r>
              <a:rPr lang="ru-RU" sz="3600" dirty="0" smtClean="0"/>
              <a:t>Междисциплинарные исследования с демографическим ядром</a:t>
            </a:r>
          </a:p>
          <a:p>
            <a:pPr marL="742950" indent="-742950">
              <a:buFont typeface="+mj-lt"/>
              <a:buAutoNum type="arabicPeriod"/>
            </a:pPr>
            <a:r>
              <a:rPr lang="ru-RU" sz="3600" dirty="0" smtClean="0"/>
              <a:t>Анализ данных в новой цифровой реальности</a:t>
            </a:r>
          </a:p>
          <a:p>
            <a:pPr marL="742950" indent="-742950">
              <a:buFont typeface="+mj-lt"/>
              <a:buAutoNum type="arabicPeriod"/>
            </a:pPr>
            <a:r>
              <a:rPr lang="ru-RU" sz="3600" dirty="0" smtClean="0"/>
              <a:t>Создание спроса на прикладную демографию</a:t>
            </a:r>
          </a:p>
          <a:p>
            <a:pPr marL="742950" indent="-742950">
              <a:buFont typeface="+mj-lt"/>
              <a:buAutoNum type="arabicPeriod"/>
            </a:pPr>
            <a:r>
              <a:rPr lang="ru-RU" sz="3600" dirty="0" smtClean="0"/>
              <a:t>Расширение партнерской сети, развитие методического центра для преподавателей</a:t>
            </a:r>
          </a:p>
          <a:p>
            <a:pPr marL="742950" indent="-742950">
              <a:buFont typeface="+mj-lt"/>
              <a:buAutoNum type="arabicPeriod"/>
            </a:pPr>
            <a:r>
              <a:rPr lang="ru-RU" sz="3600" dirty="0" smtClean="0"/>
              <a:t>Укрепление международных связей</a:t>
            </a:r>
          </a:p>
          <a:p>
            <a:pPr marL="742950" indent="-742950">
              <a:buFont typeface="+mj-lt"/>
              <a:buAutoNum type="arabicPeriod"/>
            </a:pPr>
            <a:r>
              <a:rPr lang="ru-RU" sz="3600" dirty="0" smtClean="0"/>
              <a:t>Популяризация демографических знаний </a:t>
            </a:r>
            <a:endParaRPr lang="ru-RU" sz="3600" dirty="0"/>
          </a:p>
        </p:txBody>
      </p:sp>
      <p:sp>
        <p:nvSpPr>
          <p:cNvPr id="5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332480" y="6356350"/>
            <a:ext cx="6121400" cy="482919"/>
          </a:xfrm>
        </p:spPr>
        <p:txBody>
          <a:bodyPr/>
          <a:lstStyle/>
          <a:p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IX </a:t>
            </a:r>
            <a:r>
              <a:rPr lang="ru-RU" sz="2400" b="1" dirty="0" err="1">
                <a:solidFill>
                  <a:schemeClr val="accent2">
                    <a:lumMod val="75000"/>
                  </a:schemeClr>
                </a:solidFill>
              </a:rPr>
              <a:t>Валентеевские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 чтения 18-20 октября 2017</a:t>
            </a:r>
          </a:p>
        </p:txBody>
      </p:sp>
    </p:spTree>
    <p:extLst>
      <p:ext uri="{BB962C8B-B14F-4D97-AF65-F5344CB8AC3E}">
        <p14:creationId xmlns:p14="http://schemas.microsoft.com/office/powerpoint/2010/main" val="513301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000" b="1" dirty="0" smtClean="0">
                <a:solidFill>
                  <a:srgbClr val="008000"/>
                </a:solidFill>
              </a:rPr>
              <a:t>ЧТО НОВОГО </a:t>
            </a:r>
            <a:endParaRPr lang="ru-RU" sz="6000" b="1" dirty="0">
              <a:solidFill>
                <a:srgbClr val="008000"/>
              </a:solidFill>
            </a:endParaRPr>
          </a:p>
        </p:txBody>
      </p:sp>
      <p:sp>
        <p:nvSpPr>
          <p:cNvPr id="8" name="Объект 7"/>
          <p:cNvSpPr>
            <a:spLocks noGrp="1"/>
          </p:cNvSpPr>
          <p:nvPr>
            <p:ph idx="1"/>
          </p:nvPr>
        </p:nvSpPr>
        <p:spPr>
          <a:xfrm>
            <a:off x="223520" y="1426528"/>
            <a:ext cx="11805920" cy="4351338"/>
          </a:xfrm>
        </p:spPr>
        <p:txBody>
          <a:bodyPr>
            <a:noAutofit/>
          </a:bodyPr>
          <a:lstStyle/>
          <a:p>
            <a:pPr marL="742950" marR="0" lvl="0" indent="-7429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endParaRPr lang="ru-RU" sz="3600" dirty="0"/>
          </a:p>
          <a:p>
            <a:pPr marL="742950" lvl="0" indent="-74295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b="1" dirty="0" smtClean="0"/>
              <a:t>Курс в аспирантуре «Демографические </a:t>
            </a:r>
            <a:r>
              <a:rPr lang="ru-RU" sz="3600" b="1" dirty="0"/>
              <a:t>детерминанты социально-экономического </a:t>
            </a:r>
            <a:r>
              <a:rPr lang="ru-RU" sz="3600" b="1" dirty="0" smtClean="0"/>
              <a:t>развития» для аспирантов разных направлений</a:t>
            </a:r>
          </a:p>
          <a:p>
            <a:pPr marL="742950" lvl="0" indent="-742950">
              <a:lnSpc>
                <a:spcPct val="100000"/>
              </a:lnSpc>
              <a:spcBef>
                <a:spcPts val="0"/>
              </a:spcBef>
              <a:buNone/>
            </a:pPr>
            <a:endParaRPr lang="ru-RU" sz="3600" b="1" dirty="0"/>
          </a:p>
          <a:p>
            <a:pPr marL="742950" lvl="0" indent="-74295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i="1" dirty="0" smtClean="0"/>
              <a:t>11-14 аспирантов выбирают ежегодно</a:t>
            </a:r>
            <a:endParaRPr lang="ru-RU" sz="3600" i="1" dirty="0"/>
          </a:p>
        </p:txBody>
      </p:sp>
      <p:sp>
        <p:nvSpPr>
          <p:cNvPr id="5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332480" y="6356350"/>
            <a:ext cx="6121400" cy="482919"/>
          </a:xfrm>
        </p:spPr>
        <p:txBody>
          <a:bodyPr/>
          <a:lstStyle/>
          <a:p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IX </a:t>
            </a:r>
            <a:r>
              <a:rPr lang="ru-RU" sz="2400" b="1" dirty="0" err="1">
                <a:solidFill>
                  <a:schemeClr val="accent2">
                    <a:lumMod val="75000"/>
                  </a:schemeClr>
                </a:solidFill>
              </a:rPr>
              <a:t>Валентеевские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 чтения 18-20 октября 2017</a:t>
            </a:r>
          </a:p>
        </p:txBody>
      </p:sp>
    </p:spTree>
    <p:extLst>
      <p:ext uri="{BB962C8B-B14F-4D97-AF65-F5344CB8AC3E}">
        <p14:creationId xmlns:p14="http://schemas.microsoft.com/office/powerpoint/2010/main" val="1167739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000" b="1" dirty="0" smtClean="0">
                <a:solidFill>
                  <a:srgbClr val="008000"/>
                </a:solidFill>
              </a:rPr>
              <a:t>ЧТО НОВОГО </a:t>
            </a:r>
            <a:endParaRPr lang="ru-RU" sz="6000" b="1" dirty="0">
              <a:solidFill>
                <a:srgbClr val="008000"/>
              </a:solidFill>
            </a:endParaRPr>
          </a:p>
        </p:txBody>
      </p:sp>
      <p:sp>
        <p:nvSpPr>
          <p:cNvPr id="8" name="Объект 7"/>
          <p:cNvSpPr>
            <a:spLocks noGrp="1"/>
          </p:cNvSpPr>
          <p:nvPr>
            <p:ph idx="1"/>
          </p:nvPr>
        </p:nvSpPr>
        <p:spPr>
          <a:xfrm>
            <a:off x="223520" y="1426528"/>
            <a:ext cx="11805920" cy="4351338"/>
          </a:xfrm>
        </p:spPr>
        <p:txBody>
          <a:bodyPr>
            <a:noAutofit/>
          </a:bodyPr>
          <a:lstStyle/>
          <a:p>
            <a:pPr marL="742950" marR="0" lvl="0" indent="-7429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ru-RU" sz="3600" b="1" dirty="0" smtClean="0"/>
              <a:t>Демографические треки в новой магистратуре ЭФ МГУ</a:t>
            </a:r>
            <a:r>
              <a:rPr lang="ru-RU" sz="3600" dirty="0" smtClean="0"/>
              <a:t>:</a:t>
            </a:r>
          </a:p>
          <a:p>
            <a:pPr marL="742950" marR="0" lvl="0" indent="-7429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endParaRPr lang="ru-RU" sz="3600" i="1" dirty="0"/>
          </a:p>
          <a:p>
            <a:pPr marL="742950" marR="0" lvl="0" indent="-7429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ru-RU" sz="3600" i="1" dirty="0" smtClean="0"/>
              <a:t>Экономическая политика</a:t>
            </a:r>
          </a:p>
          <a:p>
            <a:pPr marL="742950" marR="0" lvl="0" indent="-7429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ru-RU" sz="3600" i="1" dirty="0" smtClean="0"/>
              <a:t>Фундаментальная экономика и математические методы</a:t>
            </a:r>
          </a:p>
          <a:p>
            <a:pPr marL="742950" marR="0" lvl="0" indent="-7429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endParaRPr lang="ru-RU" sz="3600" i="1" dirty="0"/>
          </a:p>
          <a:p>
            <a:pPr marL="742950" marR="0" lvl="0" indent="-7429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ru-RU" sz="3600" dirty="0"/>
              <a:t>и</a:t>
            </a:r>
            <a:r>
              <a:rPr lang="ru-RU" sz="3600" dirty="0" smtClean="0"/>
              <a:t> отдельные курсы на других программах</a:t>
            </a:r>
          </a:p>
          <a:p>
            <a:pPr marL="742950" marR="0" lvl="0" indent="-7429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endParaRPr lang="ru-RU" sz="3600" dirty="0"/>
          </a:p>
        </p:txBody>
      </p:sp>
      <p:sp>
        <p:nvSpPr>
          <p:cNvPr id="5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332480" y="6356350"/>
            <a:ext cx="6121400" cy="482919"/>
          </a:xfrm>
        </p:spPr>
        <p:txBody>
          <a:bodyPr/>
          <a:lstStyle/>
          <a:p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IX </a:t>
            </a:r>
            <a:r>
              <a:rPr lang="ru-RU" sz="2400" b="1" dirty="0" err="1">
                <a:solidFill>
                  <a:schemeClr val="accent2">
                    <a:lumMod val="75000"/>
                  </a:schemeClr>
                </a:solidFill>
              </a:rPr>
              <a:t>Валентеевские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 чтения 18-20 октября 2017</a:t>
            </a:r>
          </a:p>
        </p:txBody>
      </p:sp>
    </p:spTree>
    <p:extLst>
      <p:ext uri="{BB962C8B-B14F-4D97-AF65-F5344CB8AC3E}">
        <p14:creationId xmlns:p14="http://schemas.microsoft.com/office/powerpoint/2010/main" val="790107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000" b="1" dirty="0" smtClean="0">
                <a:solidFill>
                  <a:srgbClr val="008000"/>
                </a:solidFill>
              </a:rPr>
              <a:t>ЧТО НОВОГО</a:t>
            </a:r>
            <a:endParaRPr lang="ru-RU" sz="6000" b="1" dirty="0">
              <a:solidFill>
                <a:srgbClr val="008000"/>
              </a:solidFill>
            </a:endParaRPr>
          </a:p>
        </p:txBody>
      </p:sp>
      <p:sp>
        <p:nvSpPr>
          <p:cNvPr id="8" name="Объект 7"/>
          <p:cNvSpPr>
            <a:spLocks noGrp="1"/>
          </p:cNvSpPr>
          <p:nvPr>
            <p:ph idx="1"/>
          </p:nvPr>
        </p:nvSpPr>
        <p:spPr>
          <a:xfrm>
            <a:off x="223520" y="1426528"/>
            <a:ext cx="11805920" cy="4351338"/>
          </a:xfrm>
        </p:spPr>
        <p:txBody>
          <a:bodyPr>
            <a:noAutofit/>
          </a:bodyPr>
          <a:lstStyle/>
          <a:p>
            <a:pPr marL="742950" marR="0" lvl="0" indent="-7429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ru-RU" sz="3600" b="1" dirty="0" smtClean="0"/>
              <a:t>Реконструкция системы курсов по выбору и факультативов в </a:t>
            </a:r>
            <a:r>
              <a:rPr lang="ru-RU" sz="3600" b="1" dirty="0" err="1" smtClean="0"/>
              <a:t>бакалавриате</a:t>
            </a:r>
            <a:endParaRPr lang="ru-RU" sz="3600" b="1" dirty="0" smtClean="0"/>
          </a:p>
          <a:p>
            <a:pPr marL="742950" marR="0" lvl="0" indent="-7429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endParaRPr lang="ru-RU" sz="3600" b="1" dirty="0" smtClean="0"/>
          </a:p>
          <a:p>
            <a:pPr marL="742950" lvl="0" indent="-74295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ru-RU" sz="3600" b="1" dirty="0"/>
              <a:t>Демографический клуб для студентов и аспирантов кафедры</a:t>
            </a:r>
          </a:p>
          <a:p>
            <a:pPr marL="742950" lvl="0" indent="-74295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ru-RU" sz="3600" i="1" dirty="0"/>
          </a:p>
          <a:p>
            <a:pPr marL="742950" lvl="0" indent="-74295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ru-RU" sz="3600" i="1" dirty="0"/>
              <a:t>более 50 студентов пишут курсовые и выпускные работы по демографии</a:t>
            </a:r>
          </a:p>
          <a:p>
            <a:pPr marL="742950" marR="0" lvl="0" indent="-7429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endParaRPr lang="ru-RU" sz="3600" b="1" dirty="0" smtClean="0"/>
          </a:p>
          <a:p>
            <a:pPr marL="742950" marR="0" lvl="0" indent="-7429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endParaRPr lang="ru-RU" sz="3600" dirty="0"/>
          </a:p>
        </p:txBody>
      </p:sp>
      <p:sp>
        <p:nvSpPr>
          <p:cNvPr id="5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332480" y="6356350"/>
            <a:ext cx="6121400" cy="482919"/>
          </a:xfrm>
        </p:spPr>
        <p:txBody>
          <a:bodyPr/>
          <a:lstStyle/>
          <a:p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IX </a:t>
            </a:r>
            <a:r>
              <a:rPr lang="ru-RU" sz="2400" b="1" dirty="0" err="1">
                <a:solidFill>
                  <a:schemeClr val="accent2">
                    <a:lumMod val="75000"/>
                  </a:schemeClr>
                </a:solidFill>
              </a:rPr>
              <a:t>Валентеевские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 чтения 18-20 октября 2017</a:t>
            </a:r>
          </a:p>
        </p:txBody>
      </p:sp>
    </p:spTree>
    <p:extLst>
      <p:ext uri="{BB962C8B-B14F-4D97-AF65-F5344CB8AC3E}">
        <p14:creationId xmlns:p14="http://schemas.microsoft.com/office/powerpoint/2010/main" val="291844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994</TotalTime>
  <Words>1019</Words>
  <Application>Microsoft Macintosh PowerPoint</Application>
  <PresentationFormat>Широкоэкранный</PresentationFormat>
  <Paragraphs>216</Paragraphs>
  <Slides>29</Slides>
  <Notes>29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5" baseType="lpstr">
      <vt:lpstr>Calibri</vt:lpstr>
      <vt:lpstr>Calibri Light</vt:lpstr>
      <vt:lpstr>Mangal</vt:lpstr>
      <vt:lpstr>Wingdings</vt:lpstr>
      <vt:lpstr>Arial</vt:lpstr>
      <vt:lpstr>Тема Office</vt:lpstr>
      <vt:lpstr> </vt:lpstr>
      <vt:lpstr>Школа Д.И.Валентея</vt:lpstr>
      <vt:lpstr>ИСТОРИЯ КАФЕДРЫ НАРОДОНАСЕЛЕНИЯ</vt:lpstr>
      <vt:lpstr>ИСТОРИЯ КАФЕДРЫ НАРОДОНАСЕЛЕНИЯ</vt:lpstr>
      <vt:lpstr>ЗА ПОЛВЕКА</vt:lpstr>
      <vt:lpstr>НАМЕЧЕННЫЕ ПЕРСПЕКТИВЫ</vt:lpstr>
      <vt:lpstr>ЧТО НОВОГО </vt:lpstr>
      <vt:lpstr>ЧТО НОВОГО </vt:lpstr>
      <vt:lpstr>ЧТО НОВОГО</vt:lpstr>
      <vt:lpstr>https://demography.econ.msu.ru/Demography_Club/</vt:lpstr>
      <vt:lpstr>ЧТО НОВОГО </vt:lpstr>
      <vt:lpstr>ЧТО НОВОГО </vt:lpstr>
      <vt:lpstr>ЧТО НОВОГО </vt:lpstr>
      <vt:lpstr>ЧТО НОВОГО </vt:lpstr>
      <vt:lpstr>ЧТО НОВОГО </vt:lpstr>
      <vt:lpstr>ЧТО НОВОГО </vt:lpstr>
      <vt:lpstr>ЧТО НОВОГО </vt:lpstr>
      <vt:lpstr>ЧТО НОВОГО </vt:lpstr>
      <vt:lpstr>Презентация PowerPoint</vt:lpstr>
      <vt:lpstr>Презентация PowerPoint</vt:lpstr>
      <vt:lpstr>ЧТО НОВОГО </vt:lpstr>
      <vt:lpstr>ЧТО НОВОГО </vt:lpstr>
      <vt:lpstr>ЧТО НОВОГО </vt:lpstr>
      <vt:lpstr>Презентация PowerPoint</vt:lpstr>
      <vt:lpstr>Презентация PowerPoint</vt:lpstr>
      <vt:lpstr>Презентация PowerPoint</vt:lpstr>
      <vt:lpstr>ПРИЛОЖЕНИЕ  Современные школы:  Новые институциональные условия</vt:lpstr>
      <vt:lpstr>ПРИЛОЖЕНИЕ Современные школы по демографии:  Новый содержательный контекст</vt:lpstr>
      <vt:lpstr>Приложение Традиции и современность</vt:lpstr>
    </vt:vector>
  </TitlesOfParts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Преподавание демографии экономистам: </dc:title>
  <dc:creator>NM</dc:creator>
  <cp:lastModifiedBy>Irina Kalabikhina</cp:lastModifiedBy>
  <cp:revision>54</cp:revision>
  <cp:lastPrinted>2017-10-18T05:30:19Z</cp:lastPrinted>
  <dcterms:created xsi:type="dcterms:W3CDTF">2016-04-17T16:49:13Z</dcterms:created>
  <dcterms:modified xsi:type="dcterms:W3CDTF">2017-10-18T05:34:24Z</dcterms:modified>
</cp:coreProperties>
</file>